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70" r:id="rId5"/>
  </p:sldMasterIdLst>
  <p:notesMasterIdLst>
    <p:notesMasterId r:id="rId53"/>
  </p:notesMasterIdLst>
  <p:sldIdLst>
    <p:sldId id="426" r:id="rId6"/>
    <p:sldId id="256" r:id="rId7"/>
    <p:sldId id="257" r:id="rId8"/>
    <p:sldId id="258" r:id="rId9"/>
    <p:sldId id="423" r:id="rId10"/>
    <p:sldId id="259" r:id="rId11"/>
    <p:sldId id="404" r:id="rId12"/>
    <p:sldId id="405" r:id="rId13"/>
    <p:sldId id="262" r:id="rId14"/>
    <p:sldId id="260" r:id="rId15"/>
    <p:sldId id="261" r:id="rId16"/>
    <p:sldId id="279" r:id="rId17"/>
    <p:sldId id="402" r:id="rId18"/>
    <p:sldId id="263" r:id="rId19"/>
    <p:sldId id="264" r:id="rId20"/>
    <p:sldId id="265" r:id="rId21"/>
    <p:sldId id="266" r:id="rId22"/>
    <p:sldId id="278" r:id="rId23"/>
    <p:sldId id="275" r:id="rId24"/>
    <p:sldId id="267" r:id="rId25"/>
    <p:sldId id="268" r:id="rId26"/>
    <p:sldId id="269" r:id="rId27"/>
    <p:sldId id="270" r:id="rId28"/>
    <p:sldId id="271" r:id="rId29"/>
    <p:sldId id="272" r:id="rId30"/>
    <p:sldId id="274" r:id="rId31"/>
    <p:sldId id="417" r:id="rId32"/>
    <p:sldId id="302" r:id="rId33"/>
    <p:sldId id="406" r:id="rId34"/>
    <p:sldId id="407" r:id="rId35"/>
    <p:sldId id="411" r:id="rId36"/>
    <p:sldId id="412" r:id="rId37"/>
    <p:sldId id="416" r:id="rId38"/>
    <p:sldId id="409" r:id="rId39"/>
    <p:sldId id="414" r:id="rId40"/>
    <p:sldId id="410" r:id="rId41"/>
    <p:sldId id="415" r:id="rId42"/>
    <p:sldId id="408" r:id="rId43"/>
    <p:sldId id="413" r:id="rId44"/>
    <p:sldId id="422" r:id="rId45"/>
    <p:sldId id="332" r:id="rId46"/>
    <p:sldId id="421" r:id="rId47"/>
    <p:sldId id="298" r:id="rId48"/>
    <p:sldId id="427" r:id="rId49"/>
    <p:sldId id="276" r:id="rId50"/>
    <p:sldId id="277" r:id="rId51"/>
    <p:sldId id="425" r:id="rId5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DFDC69F-4AC1-4EC9-9B27-B09A5233E4DB}" v="471" dt="2020-09-24T20:50:07.896"/>
    <p1510:client id="{86B82471-53C8-864E-B38D-CD63B83CD3DB}" v="89" dt="2020-09-23T16:46:02.608"/>
    <p1510:client id="{8ECC1844-1622-AE8D-38FF-420E625BCC89}" v="2" dt="2020-09-24T19:32:58.44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34585" autoAdjust="0"/>
    <p:restoredTop sz="86481" autoAdjust="0"/>
  </p:normalViewPr>
  <p:slideViewPr>
    <p:cSldViewPr snapToGrid="0">
      <p:cViewPr varScale="1">
        <p:scale>
          <a:sx n="26" d="100"/>
          <a:sy n="26" d="100"/>
        </p:scale>
        <p:origin x="60" y="858"/>
      </p:cViewPr>
      <p:guideLst/>
    </p:cSldViewPr>
  </p:slideViewPr>
  <p:outlineViewPr>
    <p:cViewPr>
      <p:scale>
        <a:sx n="33" d="100"/>
        <a:sy n="33" d="100"/>
      </p:scale>
      <p:origin x="0" y="-10326"/>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viewProps" Target="view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slide" Target="slides/slide36.xml"/><Relationship Id="rId54"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notesMaster" Target="notesMasters/notesMaster1.xml"/><Relationship Id="rId58" Type="http://schemas.microsoft.com/office/2015/10/relationships/revisionInfo" Target="revisionInfo.xml"/><Relationship Id="rId5" Type="http://schemas.openxmlformats.org/officeDocument/2006/relationships/slideMaster" Target="slideMasters/slideMaster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tableStyles" Target="tableStyle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theme" Target="theme/theme1.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customXml" Target="../customXml/item3.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2307787-C4FF-4F7B-863B-7393E630526E}" type="doc">
      <dgm:prSet loTypeId="urn:microsoft.com/office/officeart/2005/8/layout/hChevron3" loCatId="process" qsTypeId="urn:microsoft.com/office/officeart/2005/8/quickstyle/simple1" qsCatId="simple" csTypeId="urn:microsoft.com/office/officeart/2005/8/colors/accent1_2" csCatId="accent1" phldr="1"/>
      <dgm:spPr/>
    </dgm:pt>
    <dgm:pt modelId="{8079245F-63C9-4494-A673-D401DDA385B2}">
      <dgm:prSet phldrT="[Text]"/>
      <dgm:spPr/>
      <dgm:t>
        <a:bodyPr/>
        <a:lstStyle/>
        <a:p>
          <a:r>
            <a:rPr lang="en-US"/>
            <a:t>Determine reuse and vision goals</a:t>
          </a:r>
        </a:p>
      </dgm:t>
    </dgm:pt>
    <dgm:pt modelId="{E1BBE7A9-A243-4E0B-A1F0-855BD4959772}" type="parTrans" cxnId="{3A46EC8B-5124-4B8A-8A9D-C042B91B5559}">
      <dgm:prSet/>
      <dgm:spPr/>
      <dgm:t>
        <a:bodyPr/>
        <a:lstStyle/>
        <a:p>
          <a:endParaRPr lang="en-US"/>
        </a:p>
      </dgm:t>
    </dgm:pt>
    <dgm:pt modelId="{F1A58A52-8165-4D3B-804D-E3F410B938B8}" type="sibTrans" cxnId="{3A46EC8B-5124-4B8A-8A9D-C042B91B5559}">
      <dgm:prSet/>
      <dgm:spPr/>
      <dgm:t>
        <a:bodyPr/>
        <a:lstStyle/>
        <a:p>
          <a:endParaRPr lang="en-US"/>
        </a:p>
      </dgm:t>
    </dgm:pt>
    <dgm:pt modelId="{E1C5B541-5190-46FF-9722-FFE984F7D476}">
      <dgm:prSet phldrT="[Text]"/>
      <dgm:spPr/>
      <dgm:t>
        <a:bodyPr/>
        <a:lstStyle/>
        <a:p>
          <a:r>
            <a:rPr lang="en-US"/>
            <a:t>Identify Brownfield sites</a:t>
          </a:r>
        </a:p>
      </dgm:t>
    </dgm:pt>
    <dgm:pt modelId="{4FA63A7E-C797-49F5-B13F-DB83FC7BD77E}" type="parTrans" cxnId="{EEC295C3-B67E-4B53-9691-B7872EC1276D}">
      <dgm:prSet/>
      <dgm:spPr/>
      <dgm:t>
        <a:bodyPr/>
        <a:lstStyle/>
        <a:p>
          <a:endParaRPr lang="en-US"/>
        </a:p>
      </dgm:t>
    </dgm:pt>
    <dgm:pt modelId="{75ACFF11-BA74-4667-AA5A-FEA001769FF9}" type="sibTrans" cxnId="{EEC295C3-B67E-4B53-9691-B7872EC1276D}">
      <dgm:prSet/>
      <dgm:spPr/>
      <dgm:t>
        <a:bodyPr/>
        <a:lstStyle/>
        <a:p>
          <a:endParaRPr lang="en-US"/>
        </a:p>
      </dgm:t>
    </dgm:pt>
    <dgm:pt modelId="{0E3BBA35-D6C6-4603-9561-CCABE8343939}">
      <dgm:prSet phldrT="[Text]"/>
      <dgm:spPr/>
      <dgm:t>
        <a:bodyPr/>
        <a:lstStyle/>
        <a:p>
          <a:r>
            <a:rPr lang="en-US"/>
            <a:t>Conduct Environmental Assessments</a:t>
          </a:r>
        </a:p>
      </dgm:t>
    </dgm:pt>
    <dgm:pt modelId="{51806B10-2885-4493-9FE0-1411DCCB6DFE}" type="parTrans" cxnId="{7A3AFA74-D314-47B8-A7AF-2F5942D6BDC2}">
      <dgm:prSet/>
      <dgm:spPr/>
      <dgm:t>
        <a:bodyPr/>
        <a:lstStyle/>
        <a:p>
          <a:endParaRPr lang="en-US"/>
        </a:p>
      </dgm:t>
    </dgm:pt>
    <dgm:pt modelId="{2FD4E850-CED6-4D8F-8418-CE2A02E84241}" type="sibTrans" cxnId="{7A3AFA74-D314-47B8-A7AF-2F5942D6BDC2}">
      <dgm:prSet/>
      <dgm:spPr/>
      <dgm:t>
        <a:bodyPr/>
        <a:lstStyle/>
        <a:p>
          <a:endParaRPr lang="en-US"/>
        </a:p>
      </dgm:t>
    </dgm:pt>
    <dgm:pt modelId="{AB70C5C6-38AA-49A3-922A-3E9151142A81}">
      <dgm:prSet/>
      <dgm:spPr/>
      <dgm:t>
        <a:bodyPr/>
        <a:lstStyle/>
        <a:p>
          <a:r>
            <a:rPr lang="en-US"/>
            <a:t>Prioritize Brownfields</a:t>
          </a:r>
        </a:p>
      </dgm:t>
    </dgm:pt>
    <dgm:pt modelId="{246A833A-B4D6-4A73-9FF4-E0B912BF287D}" type="parTrans" cxnId="{86AA190F-2423-4A78-BA02-066AD3A9C1EA}">
      <dgm:prSet/>
      <dgm:spPr/>
      <dgm:t>
        <a:bodyPr/>
        <a:lstStyle/>
        <a:p>
          <a:endParaRPr lang="en-US"/>
        </a:p>
      </dgm:t>
    </dgm:pt>
    <dgm:pt modelId="{661DC1FD-517E-4BD8-A38C-33EA196BF0E6}" type="sibTrans" cxnId="{86AA190F-2423-4A78-BA02-066AD3A9C1EA}">
      <dgm:prSet/>
      <dgm:spPr/>
      <dgm:t>
        <a:bodyPr/>
        <a:lstStyle/>
        <a:p>
          <a:endParaRPr lang="en-US"/>
        </a:p>
      </dgm:t>
    </dgm:pt>
    <dgm:pt modelId="{51EEC7A1-8F59-4729-9648-36A1379DF346}">
      <dgm:prSet/>
      <dgm:spPr/>
      <dgm:t>
        <a:bodyPr/>
        <a:lstStyle/>
        <a:p>
          <a:r>
            <a:rPr lang="en-US"/>
            <a:t>Leverage Funding Resources</a:t>
          </a:r>
        </a:p>
      </dgm:t>
    </dgm:pt>
    <dgm:pt modelId="{F006C0A5-4A57-4989-90FD-7733E35BA0C9}" type="parTrans" cxnId="{D6532093-CB79-4D74-A021-9B012588EE87}">
      <dgm:prSet/>
      <dgm:spPr/>
      <dgm:t>
        <a:bodyPr/>
        <a:lstStyle/>
        <a:p>
          <a:endParaRPr lang="en-US"/>
        </a:p>
      </dgm:t>
    </dgm:pt>
    <dgm:pt modelId="{6213B5D6-8D97-4FF8-9C7D-104C7C047CEA}" type="sibTrans" cxnId="{D6532093-CB79-4D74-A021-9B012588EE87}">
      <dgm:prSet/>
      <dgm:spPr/>
      <dgm:t>
        <a:bodyPr/>
        <a:lstStyle/>
        <a:p>
          <a:endParaRPr lang="en-US"/>
        </a:p>
      </dgm:t>
    </dgm:pt>
    <dgm:pt modelId="{D7BFF10C-90B7-4186-B6E4-130E2B335E2A}">
      <dgm:prSet/>
      <dgm:spPr/>
      <dgm:t>
        <a:bodyPr/>
        <a:lstStyle/>
        <a:p>
          <a:r>
            <a:rPr lang="en-US"/>
            <a:t>Clean Up and Revitalize</a:t>
          </a:r>
        </a:p>
      </dgm:t>
    </dgm:pt>
    <dgm:pt modelId="{9C2AF4C3-0D1D-4CE1-BA31-DA84E6699603}" type="parTrans" cxnId="{B85AB9AE-03C1-4987-B85F-F870550E8D7E}">
      <dgm:prSet/>
      <dgm:spPr/>
      <dgm:t>
        <a:bodyPr/>
        <a:lstStyle/>
        <a:p>
          <a:endParaRPr lang="en-US"/>
        </a:p>
      </dgm:t>
    </dgm:pt>
    <dgm:pt modelId="{E1DBB5D6-4535-4AB1-856C-4D607D8D3EE4}" type="sibTrans" cxnId="{B85AB9AE-03C1-4987-B85F-F870550E8D7E}">
      <dgm:prSet/>
      <dgm:spPr/>
      <dgm:t>
        <a:bodyPr/>
        <a:lstStyle/>
        <a:p>
          <a:endParaRPr lang="en-US"/>
        </a:p>
      </dgm:t>
    </dgm:pt>
    <dgm:pt modelId="{D84D465F-8C39-4CAF-B50D-50938A6218E4}" type="pres">
      <dgm:prSet presAssocID="{62307787-C4FF-4F7B-863B-7393E630526E}" presName="Name0" presStyleCnt="0">
        <dgm:presLayoutVars>
          <dgm:dir/>
          <dgm:resizeHandles val="exact"/>
        </dgm:presLayoutVars>
      </dgm:prSet>
      <dgm:spPr/>
    </dgm:pt>
    <dgm:pt modelId="{3F45A3F7-9955-470B-AEC3-AC7A78F82A7D}" type="pres">
      <dgm:prSet presAssocID="{8079245F-63C9-4494-A673-D401DDA385B2}" presName="parTxOnly" presStyleLbl="node1" presStyleIdx="0" presStyleCnt="6">
        <dgm:presLayoutVars>
          <dgm:bulletEnabled val="1"/>
        </dgm:presLayoutVars>
      </dgm:prSet>
      <dgm:spPr/>
    </dgm:pt>
    <dgm:pt modelId="{F573581C-58B4-4741-8668-1D9BB6444A61}" type="pres">
      <dgm:prSet presAssocID="{F1A58A52-8165-4D3B-804D-E3F410B938B8}" presName="parSpace" presStyleCnt="0"/>
      <dgm:spPr/>
    </dgm:pt>
    <dgm:pt modelId="{41E8E4E3-3068-4663-A8D6-EB46A4AE276E}" type="pres">
      <dgm:prSet presAssocID="{E1C5B541-5190-46FF-9722-FFE984F7D476}" presName="parTxOnly" presStyleLbl="node1" presStyleIdx="1" presStyleCnt="6" custLinFactNeighborX="271" custLinFactNeighborY="628">
        <dgm:presLayoutVars>
          <dgm:bulletEnabled val="1"/>
        </dgm:presLayoutVars>
      </dgm:prSet>
      <dgm:spPr/>
    </dgm:pt>
    <dgm:pt modelId="{D25E6BF3-F0FF-4400-8A9C-46488C7502E8}" type="pres">
      <dgm:prSet presAssocID="{75ACFF11-BA74-4667-AA5A-FEA001769FF9}" presName="parSpace" presStyleCnt="0"/>
      <dgm:spPr/>
    </dgm:pt>
    <dgm:pt modelId="{BE5E46AA-7729-46ED-84BC-F4599714A9B4}" type="pres">
      <dgm:prSet presAssocID="{AB70C5C6-38AA-49A3-922A-3E9151142A81}" presName="parTxOnly" presStyleLbl="node1" presStyleIdx="2" presStyleCnt="6">
        <dgm:presLayoutVars>
          <dgm:bulletEnabled val="1"/>
        </dgm:presLayoutVars>
      </dgm:prSet>
      <dgm:spPr/>
    </dgm:pt>
    <dgm:pt modelId="{B93DC7FF-56C2-4AA0-B89C-206DD5A0C87D}" type="pres">
      <dgm:prSet presAssocID="{661DC1FD-517E-4BD8-A38C-33EA196BF0E6}" presName="parSpace" presStyleCnt="0"/>
      <dgm:spPr/>
    </dgm:pt>
    <dgm:pt modelId="{BC09B7A6-4A86-48D1-A23F-EBAA5EC07C27}" type="pres">
      <dgm:prSet presAssocID="{0E3BBA35-D6C6-4603-9561-CCABE8343939}" presName="parTxOnly" presStyleLbl="node1" presStyleIdx="3" presStyleCnt="6">
        <dgm:presLayoutVars>
          <dgm:bulletEnabled val="1"/>
        </dgm:presLayoutVars>
      </dgm:prSet>
      <dgm:spPr/>
    </dgm:pt>
    <dgm:pt modelId="{FA64D973-40EA-49A0-BB80-94F18ED032B7}" type="pres">
      <dgm:prSet presAssocID="{2FD4E850-CED6-4D8F-8418-CE2A02E84241}" presName="parSpace" presStyleCnt="0"/>
      <dgm:spPr/>
    </dgm:pt>
    <dgm:pt modelId="{C86024BD-A38F-4898-AC7D-1261814D61B1}" type="pres">
      <dgm:prSet presAssocID="{51EEC7A1-8F59-4729-9648-36A1379DF346}" presName="parTxOnly" presStyleLbl="node1" presStyleIdx="4" presStyleCnt="6">
        <dgm:presLayoutVars>
          <dgm:bulletEnabled val="1"/>
        </dgm:presLayoutVars>
      </dgm:prSet>
      <dgm:spPr/>
    </dgm:pt>
    <dgm:pt modelId="{B86D7352-911D-4529-8A38-C41FCF5D9D2B}" type="pres">
      <dgm:prSet presAssocID="{6213B5D6-8D97-4FF8-9C7D-104C7C047CEA}" presName="parSpace" presStyleCnt="0"/>
      <dgm:spPr/>
    </dgm:pt>
    <dgm:pt modelId="{F82281C4-5022-4E61-A327-DE1B08DF4289}" type="pres">
      <dgm:prSet presAssocID="{D7BFF10C-90B7-4186-B6E4-130E2B335E2A}" presName="parTxOnly" presStyleLbl="node1" presStyleIdx="5" presStyleCnt="6">
        <dgm:presLayoutVars>
          <dgm:bulletEnabled val="1"/>
        </dgm:presLayoutVars>
      </dgm:prSet>
      <dgm:spPr/>
    </dgm:pt>
  </dgm:ptLst>
  <dgm:cxnLst>
    <dgm:cxn modelId="{33C93508-54B4-4625-B80A-3D331863D140}" type="presOf" srcId="{D7BFF10C-90B7-4186-B6E4-130E2B335E2A}" destId="{F82281C4-5022-4E61-A327-DE1B08DF4289}" srcOrd="0" destOrd="0" presId="urn:microsoft.com/office/officeart/2005/8/layout/hChevron3"/>
    <dgm:cxn modelId="{86AA190F-2423-4A78-BA02-066AD3A9C1EA}" srcId="{62307787-C4FF-4F7B-863B-7393E630526E}" destId="{AB70C5C6-38AA-49A3-922A-3E9151142A81}" srcOrd="2" destOrd="0" parTransId="{246A833A-B4D6-4A73-9FF4-E0B912BF287D}" sibTransId="{661DC1FD-517E-4BD8-A38C-33EA196BF0E6}"/>
    <dgm:cxn modelId="{4E369468-70A1-4F2C-A214-214F6071C790}" type="presOf" srcId="{62307787-C4FF-4F7B-863B-7393E630526E}" destId="{D84D465F-8C39-4CAF-B50D-50938A6218E4}" srcOrd="0" destOrd="0" presId="urn:microsoft.com/office/officeart/2005/8/layout/hChevron3"/>
    <dgm:cxn modelId="{7A3AFA74-D314-47B8-A7AF-2F5942D6BDC2}" srcId="{62307787-C4FF-4F7B-863B-7393E630526E}" destId="{0E3BBA35-D6C6-4603-9561-CCABE8343939}" srcOrd="3" destOrd="0" parTransId="{51806B10-2885-4493-9FE0-1411DCCB6DFE}" sibTransId="{2FD4E850-CED6-4D8F-8418-CE2A02E84241}"/>
    <dgm:cxn modelId="{35CF565A-F779-41F5-9C5A-19643641D2AA}" type="presOf" srcId="{0E3BBA35-D6C6-4603-9561-CCABE8343939}" destId="{BC09B7A6-4A86-48D1-A23F-EBAA5EC07C27}" srcOrd="0" destOrd="0" presId="urn:microsoft.com/office/officeart/2005/8/layout/hChevron3"/>
    <dgm:cxn modelId="{3A46EC8B-5124-4B8A-8A9D-C042B91B5559}" srcId="{62307787-C4FF-4F7B-863B-7393E630526E}" destId="{8079245F-63C9-4494-A673-D401DDA385B2}" srcOrd="0" destOrd="0" parTransId="{E1BBE7A9-A243-4E0B-A1F0-855BD4959772}" sibTransId="{F1A58A52-8165-4D3B-804D-E3F410B938B8}"/>
    <dgm:cxn modelId="{D6532093-CB79-4D74-A021-9B012588EE87}" srcId="{62307787-C4FF-4F7B-863B-7393E630526E}" destId="{51EEC7A1-8F59-4729-9648-36A1379DF346}" srcOrd="4" destOrd="0" parTransId="{F006C0A5-4A57-4989-90FD-7733E35BA0C9}" sibTransId="{6213B5D6-8D97-4FF8-9C7D-104C7C047CEA}"/>
    <dgm:cxn modelId="{1C3C7293-8961-4519-83F4-0FD7A0B00D65}" type="presOf" srcId="{AB70C5C6-38AA-49A3-922A-3E9151142A81}" destId="{BE5E46AA-7729-46ED-84BC-F4599714A9B4}" srcOrd="0" destOrd="0" presId="urn:microsoft.com/office/officeart/2005/8/layout/hChevron3"/>
    <dgm:cxn modelId="{9BCF09A2-423D-404A-BFC2-E1BC56115B2D}" type="presOf" srcId="{E1C5B541-5190-46FF-9722-FFE984F7D476}" destId="{41E8E4E3-3068-4663-A8D6-EB46A4AE276E}" srcOrd="0" destOrd="0" presId="urn:microsoft.com/office/officeart/2005/8/layout/hChevron3"/>
    <dgm:cxn modelId="{B85AB9AE-03C1-4987-B85F-F870550E8D7E}" srcId="{62307787-C4FF-4F7B-863B-7393E630526E}" destId="{D7BFF10C-90B7-4186-B6E4-130E2B335E2A}" srcOrd="5" destOrd="0" parTransId="{9C2AF4C3-0D1D-4CE1-BA31-DA84E6699603}" sibTransId="{E1DBB5D6-4535-4AB1-856C-4D607D8D3EE4}"/>
    <dgm:cxn modelId="{EEC295C3-B67E-4B53-9691-B7872EC1276D}" srcId="{62307787-C4FF-4F7B-863B-7393E630526E}" destId="{E1C5B541-5190-46FF-9722-FFE984F7D476}" srcOrd="1" destOrd="0" parTransId="{4FA63A7E-C797-49F5-B13F-DB83FC7BD77E}" sibTransId="{75ACFF11-BA74-4667-AA5A-FEA001769FF9}"/>
    <dgm:cxn modelId="{3A0FF1C6-42DB-46B9-9E77-B83EE998EE36}" type="presOf" srcId="{51EEC7A1-8F59-4729-9648-36A1379DF346}" destId="{C86024BD-A38F-4898-AC7D-1261814D61B1}" srcOrd="0" destOrd="0" presId="urn:microsoft.com/office/officeart/2005/8/layout/hChevron3"/>
    <dgm:cxn modelId="{A2FB30CE-1371-4E49-817F-72C2C0689E08}" type="presOf" srcId="{8079245F-63C9-4494-A673-D401DDA385B2}" destId="{3F45A3F7-9955-470B-AEC3-AC7A78F82A7D}" srcOrd="0" destOrd="0" presId="urn:microsoft.com/office/officeart/2005/8/layout/hChevron3"/>
    <dgm:cxn modelId="{E2A380DE-E2A0-428F-AC11-E668C3EFBED9}" type="presParOf" srcId="{D84D465F-8C39-4CAF-B50D-50938A6218E4}" destId="{3F45A3F7-9955-470B-AEC3-AC7A78F82A7D}" srcOrd="0" destOrd="0" presId="urn:microsoft.com/office/officeart/2005/8/layout/hChevron3"/>
    <dgm:cxn modelId="{AB4E5288-032D-42E4-9ED6-0D7FF056ECA1}" type="presParOf" srcId="{D84D465F-8C39-4CAF-B50D-50938A6218E4}" destId="{F573581C-58B4-4741-8668-1D9BB6444A61}" srcOrd="1" destOrd="0" presId="urn:microsoft.com/office/officeart/2005/8/layout/hChevron3"/>
    <dgm:cxn modelId="{230FDDA8-0651-418A-BB56-F55E23F623D5}" type="presParOf" srcId="{D84D465F-8C39-4CAF-B50D-50938A6218E4}" destId="{41E8E4E3-3068-4663-A8D6-EB46A4AE276E}" srcOrd="2" destOrd="0" presId="urn:microsoft.com/office/officeart/2005/8/layout/hChevron3"/>
    <dgm:cxn modelId="{A3F46886-CB65-461D-AB9F-94CB12DCD675}" type="presParOf" srcId="{D84D465F-8C39-4CAF-B50D-50938A6218E4}" destId="{D25E6BF3-F0FF-4400-8A9C-46488C7502E8}" srcOrd="3" destOrd="0" presId="urn:microsoft.com/office/officeart/2005/8/layout/hChevron3"/>
    <dgm:cxn modelId="{1D6AB915-F118-4497-BEA0-F330622A563C}" type="presParOf" srcId="{D84D465F-8C39-4CAF-B50D-50938A6218E4}" destId="{BE5E46AA-7729-46ED-84BC-F4599714A9B4}" srcOrd="4" destOrd="0" presId="urn:microsoft.com/office/officeart/2005/8/layout/hChevron3"/>
    <dgm:cxn modelId="{75EFACBA-A07C-4564-B898-44F8617C068F}" type="presParOf" srcId="{D84D465F-8C39-4CAF-B50D-50938A6218E4}" destId="{B93DC7FF-56C2-4AA0-B89C-206DD5A0C87D}" srcOrd="5" destOrd="0" presId="urn:microsoft.com/office/officeart/2005/8/layout/hChevron3"/>
    <dgm:cxn modelId="{3528D888-96D6-483A-9F8C-D1C378023307}" type="presParOf" srcId="{D84D465F-8C39-4CAF-B50D-50938A6218E4}" destId="{BC09B7A6-4A86-48D1-A23F-EBAA5EC07C27}" srcOrd="6" destOrd="0" presId="urn:microsoft.com/office/officeart/2005/8/layout/hChevron3"/>
    <dgm:cxn modelId="{E1E128EB-BE58-4C99-8697-6BABCA2FBF47}" type="presParOf" srcId="{D84D465F-8C39-4CAF-B50D-50938A6218E4}" destId="{FA64D973-40EA-49A0-BB80-94F18ED032B7}" srcOrd="7" destOrd="0" presId="urn:microsoft.com/office/officeart/2005/8/layout/hChevron3"/>
    <dgm:cxn modelId="{DEAB2074-76EB-4E0C-BD0A-565ACC98A421}" type="presParOf" srcId="{D84D465F-8C39-4CAF-B50D-50938A6218E4}" destId="{C86024BD-A38F-4898-AC7D-1261814D61B1}" srcOrd="8" destOrd="0" presId="urn:microsoft.com/office/officeart/2005/8/layout/hChevron3"/>
    <dgm:cxn modelId="{6C5E95F2-C543-432F-BE52-D58EF87E9CD0}" type="presParOf" srcId="{D84D465F-8C39-4CAF-B50D-50938A6218E4}" destId="{B86D7352-911D-4529-8A38-C41FCF5D9D2B}" srcOrd="9" destOrd="0" presId="urn:microsoft.com/office/officeart/2005/8/layout/hChevron3"/>
    <dgm:cxn modelId="{3738BF64-AA5F-41CF-A59B-1B4CC6D36462}" type="presParOf" srcId="{D84D465F-8C39-4CAF-B50D-50938A6218E4}" destId="{F82281C4-5022-4E61-A327-DE1B08DF4289}" srcOrd="10" destOrd="0" presId="urn:microsoft.com/office/officeart/2005/8/layout/hChevron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9D4669C-D1A8-489C-8CD5-E5E5CDC8E723}" type="doc">
      <dgm:prSet loTypeId="urn:microsoft.com/office/officeart/2005/8/layout/radial1" loCatId="relationship" qsTypeId="urn:microsoft.com/office/officeart/2005/8/quickstyle/simple1" qsCatId="simple" csTypeId="urn:microsoft.com/office/officeart/2005/8/colors/accent1_2" csCatId="accent1" phldr="1"/>
      <dgm:spPr/>
      <dgm:t>
        <a:bodyPr/>
        <a:lstStyle/>
        <a:p>
          <a:endParaRPr lang="en-US"/>
        </a:p>
      </dgm:t>
    </dgm:pt>
    <dgm:pt modelId="{DCEC8F96-F84C-40B7-A129-D69C1D8E70E7}">
      <dgm:prSet phldrT="[Text]"/>
      <dgm:spPr/>
      <dgm:t>
        <a:bodyPr/>
        <a:lstStyle/>
        <a:p>
          <a:endParaRPr lang="en-US"/>
        </a:p>
      </dgm:t>
    </dgm:pt>
    <dgm:pt modelId="{B9A16AC6-04F5-4DB3-9D53-95635623B02F}" type="parTrans" cxnId="{A6E97404-E32E-4F9B-903A-C2B960CE712F}">
      <dgm:prSet/>
      <dgm:spPr/>
      <dgm:t>
        <a:bodyPr/>
        <a:lstStyle/>
        <a:p>
          <a:endParaRPr lang="en-US"/>
        </a:p>
      </dgm:t>
    </dgm:pt>
    <dgm:pt modelId="{838F5A03-AE11-4E93-BBF7-33D8160C1A53}" type="sibTrans" cxnId="{A6E97404-E32E-4F9B-903A-C2B960CE712F}">
      <dgm:prSet/>
      <dgm:spPr/>
      <dgm:t>
        <a:bodyPr/>
        <a:lstStyle/>
        <a:p>
          <a:endParaRPr lang="en-US"/>
        </a:p>
      </dgm:t>
    </dgm:pt>
    <dgm:pt modelId="{4AD68FB0-B3C2-4E73-A53B-9F30F24E6745}">
      <dgm:prSet phldrT="[Text]"/>
      <dgm:spPr/>
      <dgm:t>
        <a:bodyPr/>
        <a:lstStyle/>
        <a:p>
          <a:r>
            <a:rPr lang="en-US"/>
            <a:t>Assessment Grants</a:t>
          </a:r>
        </a:p>
      </dgm:t>
    </dgm:pt>
    <dgm:pt modelId="{E60AD744-AEBC-4104-B9A6-8B3A3BDA137A}" type="parTrans" cxnId="{B4964F45-ED88-4D7B-B3AC-691541C5AB8A}">
      <dgm:prSet/>
      <dgm:spPr/>
      <dgm:t>
        <a:bodyPr/>
        <a:lstStyle/>
        <a:p>
          <a:endParaRPr lang="en-US"/>
        </a:p>
      </dgm:t>
    </dgm:pt>
    <dgm:pt modelId="{BBBD483C-0BDE-4267-930A-9D8299E241AB}" type="sibTrans" cxnId="{B4964F45-ED88-4D7B-B3AC-691541C5AB8A}">
      <dgm:prSet/>
      <dgm:spPr/>
      <dgm:t>
        <a:bodyPr/>
        <a:lstStyle/>
        <a:p>
          <a:endParaRPr lang="en-US"/>
        </a:p>
      </dgm:t>
    </dgm:pt>
    <dgm:pt modelId="{ED9C6E97-6756-4CC5-A386-23A764FA5E25}">
      <dgm:prSet phldrT="[Text]"/>
      <dgm:spPr/>
      <dgm:t>
        <a:bodyPr/>
        <a:lstStyle/>
        <a:p>
          <a:r>
            <a:rPr lang="en-US"/>
            <a:t>Clean Up Grants</a:t>
          </a:r>
        </a:p>
      </dgm:t>
    </dgm:pt>
    <dgm:pt modelId="{FD78B387-D05E-4484-8E4D-C9F3D5347F03}" type="parTrans" cxnId="{90FF2846-71A4-4AC0-8172-D5A411DA199C}">
      <dgm:prSet/>
      <dgm:spPr/>
      <dgm:t>
        <a:bodyPr/>
        <a:lstStyle/>
        <a:p>
          <a:endParaRPr lang="en-US"/>
        </a:p>
      </dgm:t>
    </dgm:pt>
    <dgm:pt modelId="{5B3D7AD7-EEC3-4BE6-9EA3-76A9E188CF87}" type="sibTrans" cxnId="{90FF2846-71A4-4AC0-8172-D5A411DA199C}">
      <dgm:prSet/>
      <dgm:spPr/>
      <dgm:t>
        <a:bodyPr/>
        <a:lstStyle/>
        <a:p>
          <a:endParaRPr lang="en-US"/>
        </a:p>
      </dgm:t>
    </dgm:pt>
    <dgm:pt modelId="{FABCD064-7D54-4BF0-A5A0-2B281B20375B}">
      <dgm:prSet phldrT="[Text]"/>
      <dgm:spPr/>
      <dgm:t>
        <a:bodyPr/>
        <a:lstStyle/>
        <a:p>
          <a:r>
            <a:rPr lang="en-US"/>
            <a:t>Revolving Loan Funds</a:t>
          </a:r>
        </a:p>
      </dgm:t>
    </dgm:pt>
    <dgm:pt modelId="{7C8C2AA8-B667-4588-826C-A5AF0293B784}" type="parTrans" cxnId="{CCEA03BC-076E-45E6-86C4-3DFA7583F9CE}">
      <dgm:prSet/>
      <dgm:spPr/>
      <dgm:t>
        <a:bodyPr/>
        <a:lstStyle/>
        <a:p>
          <a:endParaRPr lang="en-US"/>
        </a:p>
      </dgm:t>
    </dgm:pt>
    <dgm:pt modelId="{9D1D7895-6428-4AF1-86FC-3BA9B4179378}" type="sibTrans" cxnId="{CCEA03BC-076E-45E6-86C4-3DFA7583F9CE}">
      <dgm:prSet/>
      <dgm:spPr/>
      <dgm:t>
        <a:bodyPr/>
        <a:lstStyle/>
        <a:p>
          <a:endParaRPr lang="en-US"/>
        </a:p>
      </dgm:t>
    </dgm:pt>
    <dgm:pt modelId="{B7BCAF95-8275-4EED-9249-2A8AA5DD1B2C}">
      <dgm:prSet phldrT="[Text]" phldr="1"/>
      <dgm:spPr/>
      <dgm:t>
        <a:bodyPr/>
        <a:lstStyle/>
        <a:p>
          <a:endParaRPr lang="en-US"/>
        </a:p>
      </dgm:t>
    </dgm:pt>
    <dgm:pt modelId="{C32BB4D4-9438-4345-A380-D7950B64BAD8}" type="parTrans" cxnId="{BE2567E4-C9D9-4CB0-91C9-E460C48D9BF8}">
      <dgm:prSet/>
      <dgm:spPr/>
      <dgm:t>
        <a:bodyPr/>
        <a:lstStyle/>
        <a:p>
          <a:endParaRPr lang="en-US"/>
        </a:p>
      </dgm:t>
    </dgm:pt>
    <dgm:pt modelId="{4875F983-75AE-4DBB-943C-F0E33B4AF3AC}" type="sibTrans" cxnId="{BE2567E4-C9D9-4CB0-91C9-E460C48D9BF8}">
      <dgm:prSet/>
      <dgm:spPr/>
      <dgm:t>
        <a:bodyPr/>
        <a:lstStyle/>
        <a:p>
          <a:endParaRPr lang="en-US"/>
        </a:p>
      </dgm:t>
    </dgm:pt>
    <dgm:pt modelId="{4945B260-23C3-4351-BEF7-BC02990041B3}">
      <dgm:prSet phldrT="[Text]" phldr="1"/>
      <dgm:spPr/>
      <dgm:t>
        <a:bodyPr/>
        <a:lstStyle/>
        <a:p>
          <a:endParaRPr lang="en-US"/>
        </a:p>
      </dgm:t>
    </dgm:pt>
    <dgm:pt modelId="{1976F505-310F-4452-A810-AA3556AF9849}" type="parTrans" cxnId="{6CD9F9B4-0F5F-4B98-88CC-F6ABB46C6AD5}">
      <dgm:prSet/>
      <dgm:spPr/>
      <dgm:t>
        <a:bodyPr/>
        <a:lstStyle/>
        <a:p>
          <a:endParaRPr lang="en-US"/>
        </a:p>
      </dgm:t>
    </dgm:pt>
    <dgm:pt modelId="{D3C1AF11-D10A-440C-949B-FA763297D356}" type="sibTrans" cxnId="{6CD9F9B4-0F5F-4B98-88CC-F6ABB46C6AD5}">
      <dgm:prSet/>
      <dgm:spPr/>
      <dgm:t>
        <a:bodyPr/>
        <a:lstStyle/>
        <a:p>
          <a:endParaRPr lang="en-US"/>
        </a:p>
      </dgm:t>
    </dgm:pt>
    <dgm:pt modelId="{FE7FD5BB-C262-42BC-A362-0B2C8CB65880}">
      <dgm:prSet phldrT="[Text]"/>
      <dgm:spPr/>
      <dgm:t>
        <a:bodyPr/>
        <a:lstStyle/>
        <a:p>
          <a:r>
            <a:rPr lang="en-US"/>
            <a:t>State Response Programs</a:t>
          </a:r>
        </a:p>
      </dgm:t>
    </dgm:pt>
    <dgm:pt modelId="{4EAE9DE7-6F05-436A-B6D9-BC7B4E29C41A}" type="parTrans" cxnId="{8D0A772C-018F-4B7B-B945-457660D2AEE0}">
      <dgm:prSet/>
      <dgm:spPr/>
      <dgm:t>
        <a:bodyPr/>
        <a:lstStyle/>
        <a:p>
          <a:endParaRPr lang="en-US"/>
        </a:p>
      </dgm:t>
    </dgm:pt>
    <dgm:pt modelId="{DC2B2E3E-973F-4FFF-93D3-A1688F68847E}" type="sibTrans" cxnId="{8D0A772C-018F-4B7B-B945-457660D2AEE0}">
      <dgm:prSet/>
      <dgm:spPr/>
      <dgm:t>
        <a:bodyPr/>
        <a:lstStyle/>
        <a:p>
          <a:endParaRPr lang="en-US"/>
        </a:p>
      </dgm:t>
    </dgm:pt>
    <dgm:pt modelId="{D1C07669-3594-472B-BCE4-4C85AD72FC8F}">
      <dgm:prSet phldrT="[Text]"/>
      <dgm:spPr/>
      <dgm:t>
        <a:bodyPr/>
        <a:lstStyle/>
        <a:p>
          <a:r>
            <a:rPr lang="en-US"/>
            <a:t>Technical Brownfields Assistance</a:t>
          </a:r>
        </a:p>
      </dgm:t>
    </dgm:pt>
    <dgm:pt modelId="{E3D96820-FA4F-4F3D-8E54-1886283B0AFB}" type="parTrans" cxnId="{C31EEF6F-17D2-41FB-BE38-A38971EFC59F}">
      <dgm:prSet/>
      <dgm:spPr/>
      <dgm:t>
        <a:bodyPr/>
        <a:lstStyle/>
        <a:p>
          <a:endParaRPr lang="en-US"/>
        </a:p>
      </dgm:t>
    </dgm:pt>
    <dgm:pt modelId="{D1611AD7-CF41-409F-8A54-70E4F20C3BD8}" type="sibTrans" cxnId="{C31EEF6F-17D2-41FB-BE38-A38971EFC59F}">
      <dgm:prSet/>
      <dgm:spPr/>
      <dgm:t>
        <a:bodyPr/>
        <a:lstStyle/>
        <a:p>
          <a:endParaRPr lang="en-US"/>
        </a:p>
      </dgm:t>
    </dgm:pt>
    <dgm:pt modelId="{6D03C174-B97E-4F64-8FD0-5C91E0BACFD2}">
      <dgm:prSet phldrT="[Text]"/>
      <dgm:spPr/>
      <dgm:t>
        <a:bodyPr/>
        <a:lstStyle/>
        <a:p>
          <a:r>
            <a:rPr lang="en-US"/>
            <a:t>Job Training Grants</a:t>
          </a:r>
        </a:p>
      </dgm:t>
    </dgm:pt>
    <dgm:pt modelId="{CEAAA8C1-AD90-4529-99BE-2DBED7C81CBD}" type="parTrans" cxnId="{DE1889B8-DD26-4D0B-A4D1-1CB7D0AFA64A}">
      <dgm:prSet/>
      <dgm:spPr/>
      <dgm:t>
        <a:bodyPr/>
        <a:lstStyle/>
        <a:p>
          <a:endParaRPr lang="en-US"/>
        </a:p>
      </dgm:t>
    </dgm:pt>
    <dgm:pt modelId="{21ECA134-5C38-4721-B4AC-6CA7725398DC}" type="sibTrans" cxnId="{DE1889B8-DD26-4D0B-A4D1-1CB7D0AFA64A}">
      <dgm:prSet/>
      <dgm:spPr/>
      <dgm:t>
        <a:bodyPr/>
        <a:lstStyle/>
        <a:p>
          <a:endParaRPr lang="en-US"/>
        </a:p>
      </dgm:t>
    </dgm:pt>
    <dgm:pt modelId="{C1580647-1860-46CC-9EF9-D45D41EBE630}">
      <dgm:prSet/>
      <dgm:spPr/>
      <dgm:t>
        <a:bodyPr/>
        <a:lstStyle/>
        <a:p>
          <a:r>
            <a:rPr lang="en-US"/>
            <a:t>Multipurpose Grant</a:t>
          </a:r>
        </a:p>
      </dgm:t>
    </dgm:pt>
    <dgm:pt modelId="{4C908562-F168-4218-9373-E8EEDED586BA}" type="parTrans" cxnId="{977F7E31-89EE-49B1-B842-F97F202F1727}">
      <dgm:prSet/>
      <dgm:spPr/>
      <dgm:t>
        <a:bodyPr/>
        <a:lstStyle/>
        <a:p>
          <a:endParaRPr lang="en-US"/>
        </a:p>
      </dgm:t>
    </dgm:pt>
    <dgm:pt modelId="{1C10CCB0-5AF4-4342-853E-FF810F308F72}" type="sibTrans" cxnId="{977F7E31-89EE-49B1-B842-F97F202F1727}">
      <dgm:prSet/>
      <dgm:spPr/>
      <dgm:t>
        <a:bodyPr/>
        <a:lstStyle/>
        <a:p>
          <a:endParaRPr lang="en-US"/>
        </a:p>
      </dgm:t>
    </dgm:pt>
    <dgm:pt modelId="{9ECA6F9B-1CA5-4A3D-9580-6CA41E37C7D8}" type="pres">
      <dgm:prSet presAssocID="{29D4669C-D1A8-489C-8CD5-E5E5CDC8E723}" presName="cycle" presStyleCnt="0">
        <dgm:presLayoutVars>
          <dgm:chMax val="1"/>
          <dgm:dir/>
          <dgm:animLvl val="ctr"/>
          <dgm:resizeHandles val="exact"/>
        </dgm:presLayoutVars>
      </dgm:prSet>
      <dgm:spPr/>
    </dgm:pt>
    <dgm:pt modelId="{776BB8EF-83FD-4364-A4B7-A9D2337EB8DA}" type="pres">
      <dgm:prSet presAssocID="{DCEC8F96-F84C-40B7-A129-D69C1D8E70E7}" presName="centerShape" presStyleLbl="node0" presStyleIdx="0" presStyleCnt="1"/>
      <dgm:spPr/>
    </dgm:pt>
    <dgm:pt modelId="{7306273C-F5C7-449A-BF99-E9CDDF76C1BB}" type="pres">
      <dgm:prSet presAssocID="{E60AD744-AEBC-4104-B9A6-8B3A3BDA137A}" presName="Name9" presStyleLbl="parChTrans1D2" presStyleIdx="0" presStyleCnt="7"/>
      <dgm:spPr/>
    </dgm:pt>
    <dgm:pt modelId="{754D010C-8AE1-482B-996C-A4B2CCD40FDD}" type="pres">
      <dgm:prSet presAssocID="{E60AD744-AEBC-4104-B9A6-8B3A3BDA137A}" presName="connTx" presStyleLbl="parChTrans1D2" presStyleIdx="0" presStyleCnt="7"/>
      <dgm:spPr/>
    </dgm:pt>
    <dgm:pt modelId="{8FBAF790-2807-4DA0-87FB-38DD5A129E24}" type="pres">
      <dgm:prSet presAssocID="{4AD68FB0-B3C2-4E73-A53B-9F30F24E6745}" presName="node" presStyleLbl="node1" presStyleIdx="0" presStyleCnt="7">
        <dgm:presLayoutVars>
          <dgm:bulletEnabled val="1"/>
        </dgm:presLayoutVars>
      </dgm:prSet>
      <dgm:spPr/>
    </dgm:pt>
    <dgm:pt modelId="{CD6E3DBA-DACE-476D-9ECA-091E464EBF54}" type="pres">
      <dgm:prSet presAssocID="{FD78B387-D05E-4484-8E4D-C9F3D5347F03}" presName="Name9" presStyleLbl="parChTrans1D2" presStyleIdx="1" presStyleCnt="7"/>
      <dgm:spPr/>
    </dgm:pt>
    <dgm:pt modelId="{90679C50-7FEB-4E9A-AE6C-F697C048D136}" type="pres">
      <dgm:prSet presAssocID="{FD78B387-D05E-4484-8E4D-C9F3D5347F03}" presName="connTx" presStyleLbl="parChTrans1D2" presStyleIdx="1" presStyleCnt="7"/>
      <dgm:spPr/>
    </dgm:pt>
    <dgm:pt modelId="{2F9C511D-A729-4AE5-8B6E-BA9874FC8460}" type="pres">
      <dgm:prSet presAssocID="{ED9C6E97-6756-4CC5-A386-23A764FA5E25}" presName="node" presStyleLbl="node1" presStyleIdx="1" presStyleCnt="7" custRadScaleRad="142250" custRadScaleInc="10886">
        <dgm:presLayoutVars>
          <dgm:bulletEnabled val="1"/>
        </dgm:presLayoutVars>
      </dgm:prSet>
      <dgm:spPr/>
    </dgm:pt>
    <dgm:pt modelId="{24C55308-FCCA-46D5-A86B-100C120228CE}" type="pres">
      <dgm:prSet presAssocID="{4EAE9DE7-6F05-436A-B6D9-BC7B4E29C41A}" presName="Name9" presStyleLbl="parChTrans1D2" presStyleIdx="2" presStyleCnt="7"/>
      <dgm:spPr/>
    </dgm:pt>
    <dgm:pt modelId="{A4AB881F-5F99-4FF5-93D1-E46778F5AA10}" type="pres">
      <dgm:prSet presAssocID="{4EAE9DE7-6F05-436A-B6D9-BC7B4E29C41A}" presName="connTx" presStyleLbl="parChTrans1D2" presStyleIdx="2" presStyleCnt="7"/>
      <dgm:spPr/>
    </dgm:pt>
    <dgm:pt modelId="{A1E4D918-8EA8-43B4-A420-0F26CA0925A4}" type="pres">
      <dgm:prSet presAssocID="{FE7FD5BB-C262-42BC-A362-0B2C8CB65880}" presName="node" presStyleLbl="node1" presStyleIdx="2" presStyleCnt="7" custRadScaleRad="105772" custRadScaleInc="168621">
        <dgm:presLayoutVars>
          <dgm:bulletEnabled val="1"/>
        </dgm:presLayoutVars>
      </dgm:prSet>
      <dgm:spPr/>
    </dgm:pt>
    <dgm:pt modelId="{20669EA2-39E2-4A36-8020-163E0DC0FBAD}" type="pres">
      <dgm:prSet presAssocID="{E3D96820-FA4F-4F3D-8E54-1886283B0AFB}" presName="Name9" presStyleLbl="parChTrans1D2" presStyleIdx="3" presStyleCnt="7"/>
      <dgm:spPr/>
    </dgm:pt>
    <dgm:pt modelId="{76793E79-509A-41B9-B7D7-E4A470E9FFDF}" type="pres">
      <dgm:prSet presAssocID="{E3D96820-FA4F-4F3D-8E54-1886283B0AFB}" presName="connTx" presStyleLbl="parChTrans1D2" presStyleIdx="3" presStyleCnt="7"/>
      <dgm:spPr/>
    </dgm:pt>
    <dgm:pt modelId="{5AA75631-2061-446A-A8AB-CD3CA7F0BA4C}" type="pres">
      <dgm:prSet presAssocID="{D1C07669-3594-472B-BCE4-4C85AD72FC8F}" presName="node" presStyleLbl="node1" presStyleIdx="3" presStyleCnt="7" custRadScaleRad="104205" custRadScaleInc="226285">
        <dgm:presLayoutVars>
          <dgm:bulletEnabled val="1"/>
        </dgm:presLayoutVars>
      </dgm:prSet>
      <dgm:spPr/>
    </dgm:pt>
    <dgm:pt modelId="{28948008-6DF1-41A9-8C6B-EDC4D8036299}" type="pres">
      <dgm:prSet presAssocID="{4C908562-F168-4218-9373-E8EEDED586BA}" presName="Name9" presStyleLbl="parChTrans1D2" presStyleIdx="4" presStyleCnt="7"/>
      <dgm:spPr/>
    </dgm:pt>
    <dgm:pt modelId="{25BA38A5-A4C7-4910-A830-61C62F198D64}" type="pres">
      <dgm:prSet presAssocID="{4C908562-F168-4218-9373-E8EEDED586BA}" presName="connTx" presStyleLbl="parChTrans1D2" presStyleIdx="4" presStyleCnt="7"/>
      <dgm:spPr/>
    </dgm:pt>
    <dgm:pt modelId="{7E0BC01C-A794-4924-97F0-B6ECB4CF6F27}" type="pres">
      <dgm:prSet presAssocID="{C1580647-1860-46CC-9EF9-D45D41EBE630}" presName="node" presStyleLbl="node1" presStyleIdx="4" presStyleCnt="7" custRadScaleRad="138534" custRadScaleInc="-422427">
        <dgm:presLayoutVars>
          <dgm:bulletEnabled val="1"/>
        </dgm:presLayoutVars>
      </dgm:prSet>
      <dgm:spPr/>
    </dgm:pt>
    <dgm:pt modelId="{DDCF1F90-136A-4334-93BC-4C3DBDC0D47D}" type="pres">
      <dgm:prSet presAssocID="{CEAAA8C1-AD90-4529-99BE-2DBED7C81CBD}" presName="Name9" presStyleLbl="parChTrans1D2" presStyleIdx="5" presStyleCnt="7"/>
      <dgm:spPr/>
    </dgm:pt>
    <dgm:pt modelId="{9F4A5062-C0E3-4C81-9528-D1F6F4918C1E}" type="pres">
      <dgm:prSet presAssocID="{CEAAA8C1-AD90-4529-99BE-2DBED7C81CBD}" presName="connTx" presStyleLbl="parChTrans1D2" presStyleIdx="5" presStyleCnt="7"/>
      <dgm:spPr/>
    </dgm:pt>
    <dgm:pt modelId="{C52D0A9A-975D-4E37-A5ED-DB989600D9DC}" type="pres">
      <dgm:prSet presAssocID="{6D03C174-B97E-4F64-8FD0-5C91E0BACFD2}" presName="node" presStyleLbl="node1" presStyleIdx="5" presStyleCnt="7" custRadScaleRad="139443" custRadScaleInc="26313">
        <dgm:presLayoutVars>
          <dgm:bulletEnabled val="1"/>
        </dgm:presLayoutVars>
      </dgm:prSet>
      <dgm:spPr/>
    </dgm:pt>
    <dgm:pt modelId="{DE6B8DCD-6DF7-4888-A9BE-A00AE5D18957}" type="pres">
      <dgm:prSet presAssocID="{7C8C2AA8-B667-4588-826C-A5AF0293B784}" presName="Name9" presStyleLbl="parChTrans1D2" presStyleIdx="6" presStyleCnt="7"/>
      <dgm:spPr/>
    </dgm:pt>
    <dgm:pt modelId="{688CAB74-1E3C-4301-B354-3981B3793322}" type="pres">
      <dgm:prSet presAssocID="{7C8C2AA8-B667-4588-826C-A5AF0293B784}" presName="connTx" presStyleLbl="parChTrans1D2" presStyleIdx="6" presStyleCnt="7"/>
      <dgm:spPr/>
    </dgm:pt>
    <dgm:pt modelId="{87A1154F-20F5-4799-BF41-C529F9F958E7}" type="pres">
      <dgm:prSet presAssocID="{FABCD064-7D54-4BF0-A5A0-2B281B20375B}" presName="node" presStyleLbl="node1" presStyleIdx="6" presStyleCnt="7" custRadScaleRad="141507" custRadScaleInc="-16516">
        <dgm:presLayoutVars>
          <dgm:bulletEnabled val="1"/>
        </dgm:presLayoutVars>
      </dgm:prSet>
      <dgm:spPr/>
    </dgm:pt>
  </dgm:ptLst>
  <dgm:cxnLst>
    <dgm:cxn modelId="{A6E97404-E32E-4F9B-903A-C2B960CE712F}" srcId="{29D4669C-D1A8-489C-8CD5-E5E5CDC8E723}" destId="{DCEC8F96-F84C-40B7-A129-D69C1D8E70E7}" srcOrd="0" destOrd="0" parTransId="{B9A16AC6-04F5-4DB3-9D53-95635623B02F}" sibTransId="{838F5A03-AE11-4E93-BBF7-33D8160C1A53}"/>
    <dgm:cxn modelId="{6786D91A-15CB-4452-94C2-1134A309E0F3}" type="presOf" srcId="{FD78B387-D05E-4484-8E4D-C9F3D5347F03}" destId="{CD6E3DBA-DACE-476D-9ECA-091E464EBF54}" srcOrd="0" destOrd="0" presId="urn:microsoft.com/office/officeart/2005/8/layout/radial1"/>
    <dgm:cxn modelId="{27F6241E-5291-44A6-B8FD-6942A7513F4C}" type="presOf" srcId="{7C8C2AA8-B667-4588-826C-A5AF0293B784}" destId="{688CAB74-1E3C-4301-B354-3981B3793322}" srcOrd="1" destOrd="0" presId="urn:microsoft.com/office/officeart/2005/8/layout/radial1"/>
    <dgm:cxn modelId="{8D0A772C-018F-4B7B-B945-457660D2AEE0}" srcId="{DCEC8F96-F84C-40B7-A129-D69C1D8E70E7}" destId="{FE7FD5BB-C262-42BC-A362-0B2C8CB65880}" srcOrd="2" destOrd="0" parTransId="{4EAE9DE7-6F05-436A-B6D9-BC7B4E29C41A}" sibTransId="{DC2B2E3E-973F-4FFF-93D3-A1688F68847E}"/>
    <dgm:cxn modelId="{303C5C2F-FBE6-41EB-8F2C-A39A15F5DF67}" type="presOf" srcId="{6D03C174-B97E-4F64-8FD0-5C91E0BACFD2}" destId="{C52D0A9A-975D-4E37-A5ED-DB989600D9DC}" srcOrd="0" destOrd="0" presId="urn:microsoft.com/office/officeart/2005/8/layout/radial1"/>
    <dgm:cxn modelId="{977F7E31-89EE-49B1-B842-F97F202F1727}" srcId="{DCEC8F96-F84C-40B7-A129-D69C1D8E70E7}" destId="{C1580647-1860-46CC-9EF9-D45D41EBE630}" srcOrd="4" destOrd="0" parTransId="{4C908562-F168-4218-9373-E8EEDED586BA}" sibTransId="{1C10CCB0-5AF4-4342-853E-FF810F308F72}"/>
    <dgm:cxn modelId="{E6758832-FFBA-4897-8A10-11BEC8DF36B5}" type="presOf" srcId="{E60AD744-AEBC-4104-B9A6-8B3A3BDA137A}" destId="{7306273C-F5C7-449A-BF99-E9CDDF76C1BB}" srcOrd="0" destOrd="0" presId="urn:microsoft.com/office/officeart/2005/8/layout/radial1"/>
    <dgm:cxn modelId="{B5A06335-A09F-4255-AAD6-181284B225DD}" type="presOf" srcId="{D1C07669-3594-472B-BCE4-4C85AD72FC8F}" destId="{5AA75631-2061-446A-A8AB-CD3CA7F0BA4C}" srcOrd="0" destOrd="0" presId="urn:microsoft.com/office/officeart/2005/8/layout/radial1"/>
    <dgm:cxn modelId="{582D4C5F-859E-4D7C-9E9C-585AEB18CC20}" type="presOf" srcId="{E3D96820-FA4F-4F3D-8E54-1886283B0AFB}" destId="{76793E79-509A-41B9-B7D7-E4A470E9FFDF}" srcOrd="1" destOrd="0" presId="urn:microsoft.com/office/officeart/2005/8/layout/radial1"/>
    <dgm:cxn modelId="{8C409E5F-7E5B-4049-AFD3-0A2ABFEBF8EA}" type="presOf" srcId="{FD78B387-D05E-4484-8E4D-C9F3D5347F03}" destId="{90679C50-7FEB-4E9A-AE6C-F697C048D136}" srcOrd="1" destOrd="0" presId="urn:microsoft.com/office/officeart/2005/8/layout/radial1"/>
    <dgm:cxn modelId="{22A55C44-F059-438A-B416-48F5328F9728}" type="presOf" srcId="{CEAAA8C1-AD90-4529-99BE-2DBED7C81CBD}" destId="{9F4A5062-C0E3-4C81-9528-D1F6F4918C1E}" srcOrd="1" destOrd="0" presId="urn:microsoft.com/office/officeart/2005/8/layout/radial1"/>
    <dgm:cxn modelId="{B4964F45-ED88-4D7B-B3AC-691541C5AB8A}" srcId="{DCEC8F96-F84C-40B7-A129-D69C1D8E70E7}" destId="{4AD68FB0-B3C2-4E73-A53B-9F30F24E6745}" srcOrd="0" destOrd="0" parTransId="{E60AD744-AEBC-4104-B9A6-8B3A3BDA137A}" sibTransId="{BBBD483C-0BDE-4267-930A-9D8299E241AB}"/>
    <dgm:cxn modelId="{90FF2846-71A4-4AC0-8172-D5A411DA199C}" srcId="{DCEC8F96-F84C-40B7-A129-D69C1D8E70E7}" destId="{ED9C6E97-6756-4CC5-A386-23A764FA5E25}" srcOrd="1" destOrd="0" parTransId="{FD78B387-D05E-4484-8E4D-C9F3D5347F03}" sibTransId="{5B3D7AD7-EEC3-4BE6-9EA3-76A9E188CF87}"/>
    <dgm:cxn modelId="{D16FF84A-93EC-47C1-97CA-AC330AF5D433}" type="presOf" srcId="{FABCD064-7D54-4BF0-A5A0-2B281B20375B}" destId="{87A1154F-20F5-4799-BF41-C529F9F958E7}" srcOrd="0" destOrd="0" presId="urn:microsoft.com/office/officeart/2005/8/layout/radial1"/>
    <dgm:cxn modelId="{C31EEF6F-17D2-41FB-BE38-A38971EFC59F}" srcId="{DCEC8F96-F84C-40B7-A129-D69C1D8E70E7}" destId="{D1C07669-3594-472B-BCE4-4C85AD72FC8F}" srcOrd="3" destOrd="0" parTransId="{E3D96820-FA4F-4F3D-8E54-1886283B0AFB}" sibTransId="{D1611AD7-CF41-409F-8A54-70E4F20C3BD8}"/>
    <dgm:cxn modelId="{B48D8B51-D7BD-4A1B-8739-3FA2F9F0FE53}" type="presOf" srcId="{CEAAA8C1-AD90-4529-99BE-2DBED7C81CBD}" destId="{DDCF1F90-136A-4334-93BC-4C3DBDC0D47D}" srcOrd="0" destOrd="0" presId="urn:microsoft.com/office/officeart/2005/8/layout/radial1"/>
    <dgm:cxn modelId="{3A64D272-CB92-4DE7-B4A3-0B0AB576474F}" type="presOf" srcId="{7C8C2AA8-B667-4588-826C-A5AF0293B784}" destId="{DE6B8DCD-6DF7-4888-A9BE-A00AE5D18957}" srcOrd="0" destOrd="0" presId="urn:microsoft.com/office/officeart/2005/8/layout/radial1"/>
    <dgm:cxn modelId="{A92A4557-F635-450F-8440-485C144AE84E}" type="presOf" srcId="{DCEC8F96-F84C-40B7-A129-D69C1D8E70E7}" destId="{776BB8EF-83FD-4364-A4B7-A9D2337EB8DA}" srcOrd="0" destOrd="0" presId="urn:microsoft.com/office/officeart/2005/8/layout/radial1"/>
    <dgm:cxn modelId="{7898FD8A-BED9-430C-90FB-9796CC09D6E3}" type="presOf" srcId="{29D4669C-D1A8-489C-8CD5-E5E5CDC8E723}" destId="{9ECA6F9B-1CA5-4A3D-9580-6CA41E37C7D8}" srcOrd="0" destOrd="0" presId="urn:microsoft.com/office/officeart/2005/8/layout/radial1"/>
    <dgm:cxn modelId="{CC9F7B94-44EC-434A-A0A5-37358D2DB8D4}" type="presOf" srcId="{4EAE9DE7-6F05-436A-B6D9-BC7B4E29C41A}" destId="{A4AB881F-5F99-4FF5-93D1-E46778F5AA10}" srcOrd="1" destOrd="0" presId="urn:microsoft.com/office/officeart/2005/8/layout/radial1"/>
    <dgm:cxn modelId="{FD9D1895-FD14-43EA-9E50-7EEBCE293027}" type="presOf" srcId="{E3D96820-FA4F-4F3D-8E54-1886283B0AFB}" destId="{20669EA2-39E2-4A36-8020-163E0DC0FBAD}" srcOrd="0" destOrd="0" presId="urn:microsoft.com/office/officeart/2005/8/layout/radial1"/>
    <dgm:cxn modelId="{F4554AA3-41B7-41EB-BC70-CFCCAD6987FB}" type="presOf" srcId="{4EAE9DE7-6F05-436A-B6D9-BC7B4E29C41A}" destId="{24C55308-FCCA-46D5-A86B-100C120228CE}" srcOrd="0" destOrd="0" presId="urn:microsoft.com/office/officeart/2005/8/layout/radial1"/>
    <dgm:cxn modelId="{6CD9F9B4-0F5F-4B98-88CC-F6ABB46C6AD5}" srcId="{29D4669C-D1A8-489C-8CD5-E5E5CDC8E723}" destId="{4945B260-23C3-4351-BEF7-BC02990041B3}" srcOrd="2" destOrd="0" parTransId="{1976F505-310F-4452-A810-AA3556AF9849}" sibTransId="{D3C1AF11-D10A-440C-949B-FA763297D356}"/>
    <dgm:cxn modelId="{DE1889B8-DD26-4D0B-A4D1-1CB7D0AFA64A}" srcId="{DCEC8F96-F84C-40B7-A129-D69C1D8E70E7}" destId="{6D03C174-B97E-4F64-8FD0-5C91E0BACFD2}" srcOrd="5" destOrd="0" parTransId="{CEAAA8C1-AD90-4529-99BE-2DBED7C81CBD}" sibTransId="{21ECA134-5C38-4721-B4AC-6CA7725398DC}"/>
    <dgm:cxn modelId="{CCEA03BC-076E-45E6-86C4-3DFA7583F9CE}" srcId="{DCEC8F96-F84C-40B7-A129-D69C1D8E70E7}" destId="{FABCD064-7D54-4BF0-A5A0-2B281B20375B}" srcOrd="6" destOrd="0" parTransId="{7C8C2AA8-B667-4588-826C-A5AF0293B784}" sibTransId="{9D1D7895-6428-4AF1-86FC-3BA9B4179378}"/>
    <dgm:cxn modelId="{39CB61C8-CF7E-43E8-9956-96D20A791767}" type="presOf" srcId="{4AD68FB0-B3C2-4E73-A53B-9F30F24E6745}" destId="{8FBAF790-2807-4DA0-87FB-38DD5A129E24}" srcOrd="0" destOrd="0" presId="urn:microsoft.com/office/officeart/2005/8/layout/radial1"/>
    <dgm:cxn modelId="{369A4AC8-9677-4635-9FDB-04BB0D7C7586}" type="presOf" srcId="{E60AD744-AEBC-4104-B9A6-8B3A3BDA137A}" destId="{754D010C-8AE1-482B-996C-A4B2CCD40FDD}" srcOrd="1" destOrd="0" presId="urn:microsoft.com/office/officeart/2005/8/layout/radial1"/>
    <dgm:cxn modelId="{60D2C1DA-BA0C-49C6-8ECF-4E6C8303781B}" type="presOf" srcId="{C1580647-1860-46CC-9EF9-D45D41EBE630}" destId="{7E0BC01C-A794-4924-97F0-B6ECB4CF6F27}" srcOrd="0" destOrd="0" presId="urn:microsoft.com/office/officeart/2005/8/layout/radial1"/>
    <dgm:cxn modelId="{BE2567E4-C9D9-4CB0-91C9-E460C48D9BF8}" srcId="{29D4669C-D1A8-489C-8CD5-E5E5CDC8E723}" destId="{B7BCAF95-8275-4EED-9249-2A8AA5DD1B2C}" srcOrd="1" destOrd="0" parTransId="{C32BB4D4-9438-4345-A380-D7950B64BAD8}" sibTransId="{4875F983-75AE-4DBB-943C-F0E33B4AF3AC}"/>
    <dgm:cxn modelId="{37AC4FE7-8D10-4404-AA34-A79D5E37BCF3}" type="presOf" srcId="{ED9C6E97-6756-4CC5-A386-23A764FA5E25}" destId="{2F9C511D-A729-4AE5-8B6E-BA9874FC8460}" srcOrd="0" destOrd="0" presId="urn:microsoft.com/office/officeart/2005/8/layout/radial1"/>
    <dgm:cxn modelId="{0E8E57F1-49E5-41F4-8AA9-0997D9ACE01E}" type="presOf" srcId="{FE7FD5BB-C262-42BC-A362-0B2C8CB65880}" destId="{A1E4D918-8EA8-43B4-A420-0F26CA0925A4}" srcOrd="0" destOrd="0" presId="urn:microsoft.com/office/officeart/2005/8/layout/radial1"/>
    <dgm:cxn modelId="{99C9B8F7-3D8D-47BC-82D8-5F66BF2A5844}" type="presOf" srcId="{4C908562-F168-4218-9373-E8EEDED586BA}" destId="{25BA38A5-A4C7-4910-A830-61C62F198D64}" srcOrd="1" destOrd="0" presId="urn:microsoft.com/office/officeart/2005/8/layout/radial1"/>
    <dgm:cxn modelId="{B8C164FA-CDEC-4AB1-B6E3-0CC70884A4A4}" type="presOf" srcId="{4C908562-F168-4218-9373-E8EEDED586BA}" destId="{28948008-6DF1-41A9-8C6B-EDC4D8036299}" srcOrd="0" destOrd="0" presId="urn:microsoft.com/office/officeart/2005/8/layout/radial1"/>
    <dgm:cxn modelId="{89E689DE-7D60-4A43-A0CC-16F0BF22D9B9}" type="presParOf" srcId="{9ECA6F9B-1CA5-4A3D-9580-6CA41E37C7D8}" destId="{776BB8EF-83FD-4364-A4B7-A9D2337EB8DA}" srcOrd="0" destOrd="0" presId="urn:microsoft.com/office/officeart/2005/8/layout/radial1"/>
    <dgm:cxn modelId="{21EE66EB-B785-45A6-98BF-69E0897DBD2E}" type="presParOf" srcId="{9ECA6F9B-1CA5-4A3D-9580-6CA41E37C7D8}" destId="{7306273C-F5C7-449A-BF99-E9CDDF76C1BB}" srcOrd="1" destOrd="0" presId="urn:microsoft.com/office/officeart/2005/8/layout/radial1"/>
    <dgm:cxn modelId="{759187B0-2E88-45FE-95B1-25EEAB991F66}" type="presParOf" srcId="{7306273C-F5C7-449A-BF99-E9CDDF76C1BB}" destId="{754D010C-8AE1-482B-996C-A4B2CCD40FDD}" srcOrd="0" destOrd="0" presId="urn:microsoft.com/office/officeart/2005/8/layout/radial1"/>
    <dgm:cxn modelId="{8C16A04F-4277-42B2-8BC7-52FE9CB067B0}" type="presParOf" srcId="{9ECA6F9B-1CA5-4A3D-9580-6CA41E37C7D8}" destId="{8FBAF790-2807-4DA0-87FB-38DD5A129E24}" srcOrd="2" destOrd="0" presId="urn:microsoft.com/office/officeart/2005/8/layout/radial1"/>
    <dgm:cxn modelId="{06BBDF13-3995-476D-BCAD-7F25D5E9473A}" type="presParOf" srcId="{9ECA6F9B-1CA5-4A3D-9580-6CA41E37C7D8}" destId="{CD6E3DBA-DACE-476D-9ECA-091E464EBF54}" srcOrd="3" destOrd="0" presId="urn:microsoft.com/office/officeart/2005/8/layout/radial1"/>
    <dgm:cxn modelId="{85EC18EC-E730-4F25-B1E8-8751A1FEDE0D}" type="presParOf" srcId="{CD6E3DBA-DACE-476D-9ECA-091E464EBF54}" destId="{90679C50-7FEB-4E9A-AE6C-F697C048D136}" srcOrd="0" destOrd="0" presId="urn:microsoft.com/office/officeart/2005/8/layout/radial1"/>
    <dgm:cxn modelId="{67A67959-90FE-4D22-90F2-75A2BC3F76A4}" type="presParOf" srcId="{9ECA6F9B-1CA5-4A3D-9580-6CA41E37C7D8}" destId="{2F9C511D-A729-4AE5-8B6E-BA9874FC8460}" srcOrd="4" destOrd="0" presId="urn:microsoft.com/office/officeart/2005/8/layout/radial1"/>
    <dgm:cxn modelId="{79D03C15-8241-4B93-8681-F519FF41EE7C}" type="presParOf" srcId="{9ECA6F9B-1CA5-4A3D-9580-6CA41E37C7D8}" destId="{24C55308-FCCA-46D5-A86B-100C120228CE}" srcOrd="5" destOrd="0" presId="urn:microsoft.com/office/officeart/2005/8/layout/radial1"/>
    <dgm:cxn modelId="{160B4222-DD0A-48E0-AF0D-5E9FC9A615F9}" type="presParOf" srcId="{24C55308-FCCA-46D5-A86B-100C120228CE}" destId="{A4AB881F-5F99-4FF5-93D1-E46778F5AA10}" srcOrd="0" destOrd="0" presId="urn:microsoft.com/office/officeart/2005/8/layout/radial1"/>
    <dgm:cxn modelId="{981106C8-CD33-4497-BB94-7E9914E564D6}" type="presParOf" srcId="{9ECA6F9B-1CA5-4A3D-9580-6CA41E37C7D8}" destId="{A1E4D918-8EA8-43B4-A420-0F26CA0925A4}" srcOrd="6" destOrd="0" presId="urn:microsoft.com/office/officeart/2005/8/layout/radial1"/>
    <dgm:cxn modelId="{FA1D4D61-84D0-4EB9-A5C3-BBC1FF784D6A}" type="presParOf" srcId="{9ECA6F9B-1CA5-4A3D-9580-6CA41E37C7D8}" destId="{20669EA2-39E2-4A36-8020-163E0DC0FBAD}" srcOrd="7" destOrd="0" presId="urn:microsoft.com/office/officeart/2005/8/layout/radial1"/>
    <dgm:cxn modelId="{A71750F2-558C-47E8-9344-C1E8A29AAD07}" type="presParOf" srcId="{20669EA2-39E2-4A36-8020-163E0DC0FBAD}" destId="{76793E79-509A-41B9-B7D7-E4A470E9FFDF}" srcOrd="0" destOrd="0" presId="urn:microsoft.com/office/officeart/2005/8/layout/radial1"/>
    <dgm:cxn modelId="{AE2AA0D1-228D-40D5-BDCA-890F8846BD7A}" type="presParOf" srcId="{9ECA6F9B-1CA5-4A3D-9580-6CA41E37C7D8}" destId="{5AA75631-2061-446A-A8AB-CD3CA7F0BA4C}" srcOrd="8" destOrd="0" presId="urn:microsoft.com/office/officeart/2005/8/layout/radial1"/>
    <dgm:cxn modelId="{0C126F2C-81EC-4024-927B-995822B49B28}" type="presParOf" srcId="{9ECA6F9B-1CA5-4A3D-9580-6CA41E37C7D8}" destId="{28948008-6DF1-41A9-8C6B-EDC4D8036299}" srcOrd="9" destOrd="0" presId="urn:microsoft.com/office/officeart/2005/8/layout/radial1"/>
    <dgm:cxn modelId="{A02D91F2-0406-42C9-9396-B9AAB575CBC2}" type="presParOf" srcId="{28948008-6DF1-41A9-8C6B-EDC4D8036299}" destId="{25BA38A5-A4C7-4910-A830-61C62F198D64}" srcOrd="0" destOrd="0" presId="urn:microsoft.com/office/officeart/2005/8/layout/radial1"/>
    <dgm:cxn modelId="{78A25456-5A51-45C2-BC9A-06115641C2DD}" type="presParOf" srcId="{9ECA6F9B-1CA5-4A3D-9580-6CA41E37C7D8}" destId="{7E0BC01C-A794-4924-97F0-B6ECB4CF6F27}" srcOrd="10" destOrd="0" presId="urn:microsoft.com/office/officeart/2005/8/layout/radial1"/>
    <dgm:cxn modelId="{B6DD53E6-FE3B-4892-BD1B-12B2785F5391}" type="presParOf" srcId="{9ECA6F9B-1CA5-4A3D-9580-6CA41E37C7D8}" destId="{DDCF1F90-136A-4334-93BC-4C3DBDC0D47D}" srcOrd="11" destOrd="0" presId="urn:microsoft.com/office/officeart/2005/8/layout/radial1"/>
    <dgm:cxn modelId="{AFAB5639-5B85-4F54-9407-4AEB63DE012A}" type="presParOf" srcId="{DDCF1F90-136A-4334-93BC-4C3DBDC0D47D}" destId="{9F4A5062-C0E3-4C81-9528-D1F6F4918C1E}" srcOrd="0" destOrd="0" presId="urn:microsoft.com/office/officeart/2005/8/layout/radial1"/>
    <dgm:cxn modelId="{DD78D9A1-3F9B-4821-9E4C-77148FF5DE1D}" type="presParOf" srcId="{9ECA6F9B-1CA5-4A3D-9580-6CA41E37C7D8}" destId="{C52D0A9A-975D-4E37-A5ED-DB989600D9DC}" srcOrd="12" destOrd="0" presId="urn:microsoft.com/office/officeart/2005/8/layout/radial1"/>
    <dgm:cxn modelId="{5E2093CF-EE6B-4CE8-B0B0-E6DA4553CDE5}" type="presParOf" srcId="{9ECA6F9B-1CA5-4A3D-9580-6CA41E37C7D8}" destId="{DE6B8DCD-6DF7-4888-A9BE-A00AE5D18957}" srcOrd="13" destOrd="0" presId="urn:microsoft.com/office/officeart/2005/8/layout/radial1"/>
    <dgm:cxn modelId="{0DFE1458-1F87-45A7-BDB9-8664AABA143B}" type="presParOf" srcId="{DE6B8DCD-6DF7-4888-A9BE-A00AE5D18957}" destId="{688CAB74-1E3C-4301-B354-3981B3793322}" srcOrd="0" destOrd="0" presId="urn:microsoft.com/office/officeart/2005/8/layout/radial1"/>
    <dgm:cxn modelId="{87EB3A84-A5B6-4857-8298-59B868E05D0C}" type="presParOf" srcId="{9ECA6F9B-1CA5-4A3D-9580-6CA41E37C7D8}" destId="{87A1154F-20F5-4799-BF41-C529F9F958E7}" srcOrd="14" destOrd="0" presId="urn:microsoft.com/office/officeart/2005/8/layout/radial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3DDF00F8-C9B8-47C1-BBD6-33004024619B}"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US"/>
        </a:p>
      </dgm:t>
    </dgm:pt>
    <dgm:pt modelId="{857D4844-4034-4681-B109-FF7F36876CAD}">
      <dgm:prSet phldrT="[Text]"/>
      <dgm:spPr/>
      <dgm:t>
        <a:bodyPr/>
        <a:lstStyle/>
        <a:p>
          <a:r>
            <a:rPr lang="en-US"/>
            <a:t>Regional Councils of Government</a:t>
          </a:r>
        </a:p>
      </dgm:t>
    </dgm:pt>
    <dgm:pt modelId="{6D08EF45-8753-48FA-9710-9273BD73567C}" type="parTrans" cxnId="{7A59D502-87D3-4190-B058-52BC0EDBFBD2}">
      <dgm:prSet/>
      <dgm:spPr/>
      <dgm:t>
        <a:bodyPr/>
        <a:lstStyle/>
        <a:p>
          <a:endParaRPr lang="en-US"/>
        </a:p>
      </dgm:t>
    </dgm:pt>
    <dgm:pt modelId="{9708CD9A-2E13-41D4-8F24-F2A5FFBB27C3}" type="sibTrans" cxnId="{7A59D502-87D3-4190-B058-52BC0EDBFBD2}">
      <dgm:prSet/>
      <dgm:spPr/>
      <dgm:t>
        <a:bodyPr/>
        <a:lstStyle/>
        <a:p>
          <a:endParaRPr lang="en-US"/>
        </a:p>
      </dgm:t>
    </dgm:pt>
    <dgm:pt modelId="{07D9FC14-BBD1-4304-AF57-D700D4B4898D}">
      <dgm:prSet phldrT="[Text]"/>
      <dgm:spPr/>
      <dgm:t>
        <a:bodyPr/>
        <a:lstStyle/>
        <a:p>
          <a:r>
            <a:rPr lang="en-US"/>
            <a:t>Cities</a:t>
          </a:r>
        </a:p>
      </dgm:t>
    </dgm:pt>
    <dgm:pt modelId="{88881411-89F1-4C63-967E-1C5E7A37ABB6}" type="parTrans" cxnId="{6E69AD73-3CF4-4704-8CFD-1E39EFAF141A}">
      <dgm:prSet/>
      <dgm:spPr/>
      <dgm:t>
        <a:bodyPr/>
        <a:lstStyle/>
        <a:p>
          <a:endParaRPr lang="en-US"/>
        </a:p>
      </dgm:t>
    </dgm:pt>
    <dgm:pt modelId="{A22B95F6-9C91-49E8-80A7-F90ED9083A5B}" type="sibTrans" cxnId="{6E69AD73-3CF4-4704-8CFD-1E39EFAF141A}">
      <dgm:prSet/>
      <dgm:spPr/>
      <dgm:t>
        <a:bodyPr/>
        <a:lstStyle/>
        <a:p>
          <a:endParaRPr lang="en-US"/>
        </a:p>
      </dgm:t>
    </dgm:pt>
    <dgm:pt modelId="{2F5B3FC2-6A54-4BC8-BE8A-203880115B2A}">
      <dgm:prSet phldrT="[Text]"/>
      <dgm:spPr/>
      <dgm:t>
        <a:bodyPr/>
        <a:lstStyle/>
        <a:p>
          <a:r>
            <a:rPr lang="en-US"/>
            <a:t>Redevelopment Agencies </a:t>
          </a:r>
        </a:p>
      </dgm:t>
    </dgm:pt>
    <dgm:pt modelId="{B3F1C0D8-CD28-4590-A76A-E81D250C149F}" type="parTrans" cxnId="{7C22C4B4-3ACB-40BF-8540-0131B55D9CC6}">
      <dgm:prSet/>
      <dgm:spPr/>
      <dgm:t>
        <a:bodyPr/>
        <a:lstStyle/>
        <a:p>
          <a:endParaRPr lang="en-US"/>
        </a:p>
      </dgm:t>
    </dgm:pt>
    <dgm:pt modelId="{BB1B007F-2EA3-44B0-A3DB-BA63118A4F94}" type="sibTrans" cxnId="{7C22C4B4-3ACB-40BF-8540-0131B55D9CC6}">
      <dgm:prSet/>
      <dgm:spPr/>
      <dgm:t>
        <a:bodyPr/>
        <a:lstStyle/>
        <a:p>
          <a:endParaRPr lang="en-US"/>
        </a:p>
      </dgm:t>
    </dgm:pt>
    <dgm:pt modelId="{8E1BAB6D-5964-4A03-80C8-C67A9BE309D0}">
      <dgm:prSet phldrT="[Text]"/>
      <dgm:spPr/>
      <dgm:t>
        <a:bodyPr/>
        <a:lstStyle/>
        <a:p>
          <a:r>
            <a:rPr lang="en-US"/>
            <a:t>States</a:t>
          </a:r>
        </a:p>
      </dgm:t>
    </dgm:pt>
    <dgm:pt modelId="{4939E59D-C768-4BFC-BDC0-4BE5C4220415}" type="parTrans" cxnId="{6DF3D00A-BFB2-49B7-B0B5-10B7FBCEEA07}">
      <dgm:prSet/>
      <dgm:spPr/>
      <dgm:t>
        <a:bodyPr/>
        <a:lstStyle/>
        <a:p>
          <a:endParaRPr lang="en-US"/>
        </a:p>
      </dgm:t>
    </dgm:pt>
    <dgm:pt modelId="{9F5DBC89-4C78-4637-B1F1-FD13ACB0A54C}" type="sibTrans" cxnId="{6DF3D00A-BFB2-49B7-B0B5-10B7FBCEEA07}">
      <dgm:prSet/>
      <dgm:spPr/>
      <dgm:t>
        <a:bodyPr/>
        <a:lstStyle/>
        <a:p>
          <a:endParaRPr lang="en-US"/>
        </a:p>
      </dgm:t>
    </dgm:pt>
    <dgm:pt modelId="{D9423B99-B07E-4700-8420-228E994FC76E}">
      <dgm:prSet phldrT="[Text]"/>
      <dgm:spPr/>
      <dgm:t>
        <a:bodyPr/>
        <a:lstStyle/>
        <a:p>
          <a:r>
            <a:rPr lang="en-US"/>
            <a:t>Non-profit organizations</a:t>
          </a:r>
        </a:p>
      </dgm:t>
    </dgm:pt>
    <dgm:pt modelId="{6B7B7CB9-6B16-4D46-83CF-6A57BBB258F1}" type="parTrans" cxnId="{22A317DE-314E-430D-9339-B4DB98F5F241}">
      <dgm:prSet/>
      <dgm:spPr/>
      <dgm:t>
        <a:bodyPr/>
        <a:lstStyle/>
        <a:p>
          <a:endParaRPr lang="en-US"/>
        </a:p>
      </dgm:t>
    </dgm:pt>
    <dgm:pt modelId="{96BCBCB7-D7FC-4900-8FDF-E77608DD434D}" type="sibTrans" cxnId="{22A317DE-314E-430D-9339-B4DB98F5F241}">
      <dgm:prSet/>
      <dgm:spPr/>
      <dgm:t>
        <a:bodyPr/>
        <a:lstStyle/>
        <a:p>
          <a:endParaRPr lang="en-US"/>
        </a:p>
      </dgm:t>
    </dgm:pt>
    <dgm:pt modelId="{F350A4FB-8C2E-4305-B44D-003396E3A5D2}">
      <dgm:prSet/>
      <dgm:spPr/>
      <dgm:t>
        <a:bodyPr/>
        <a:lstStyle/>
        <a:p>
          <a:r>
            <a:rPr lang="en-US"/>
            <a:t>Local Governments</a:t>
          </a:r>
        </a:p>
      </dgm:t>
    </dgm:pt>
    <dgm:pt modelId="{C46773CF-5F7F-4956-A84E-7E85AA733B0B}" type="parTrans" cxnId="{20AB19B9-94AE-4C23-8306-3F0F6CFBC496}">
      <dgm:prSet/>
      <dgm:spPr/>
      <dgm:t>
        <a:bodyPr/>
        <a:lstStyle/>
        <a:p>
          <a:endParaRPr lang="en-US"/>
        </a:p>
      </dgm:t>
    </dgm:pt>
    <dgm:pt modelId="{C1D638B9-D989-4CA3-B38F-3FF3E6F15630}" type="sibTrans" cxnId="{20AB19B9-94AE-4C23-8306-3F0F6CFBC496}">
      <dgm:prSet/>
      <dgm:spPr/>
      <dgm:t>
        <a:bodyPr/>
        <a:lstStyle/>
        <a:p>
          <a:endParaRPr lang="en-US"/>
        </a:p>
      </dgm:t>
    </dgm:pt>
    <dgm:pt modelId="{0A637ACD-39FF-4C4F-99F1-61CB1259E49B}">
      <dgm:prSet/>
      <dgm:spPr/>
      <dgm:t>
        <a:bodyPr/>
        <a:lstStyle/>
        <a:p>
          <a:r>
            <a:rPr lang="en-US"/>
            <a:t>Tribes</a:t>
          </a:r>
        </a:p>
      </dgm:t>
    </dgm:pt>
    <dgm:pt modelId="{793221F9-4697-46FE-9E55-E1FF6065C0CB}" type="parTrans" cxnId="{04F7D0DA-B230-4C52-8181-1E4B09A8F398}">
      <dgm:prSet/>
      <dgm:spPr/>
      <dgm:t>
        <a:bodyPr/>
        <a:lstStyle/>
        <a:p>
          <a:endParaRPr lang="en-US"/>
        </a:p>
      </dgm:t>
    </dgm:pt>
    <dgm:pt modelId="{5BF1F711-859C-454D-81E7-2B422D3F1E0F}" type="sibTrans" cxnId="{04F7D0DA-B230-4C52-8181-1E4B09A8F398}">
      <dgm:prSet/>
      <dgm:spPr/>
      <dgm:t>
        <a:bodyPr/>
        <a:lstStyle/>
        <a:p>
          <a:endParaRPr lang="en-US"/>
        </a:p>
      </dgm:t>
    </dgm:pt>
    <dgm:pt modelId="{B5FBBECA-0D8B-4836-8BE4-DB84E1D06BD6}" type="pres">
      <dgm:prSet presAssocID="{3DDF00F8-C9B8-47C1-BBD6-33004024619B}" presName="diagram" presStyleCnt="0">
        <dgm:presLayoutVars>
          <dgm:dir/>
          <dgm:resizeHandles val="exact"/>
        </dgm:presLayoutVars>
      </dgm:prSet>
      <dgm:spPr/>
    </dgm:pt>
    <dgm:pt modelId="{6F5FEF25-EF70-4B86-8492-382F34E9E16E}" type="pres">
      <dgm:prSet presAssocID="{857D4844-4034-4681-B109-FF7F36876CAD}" presName="node" presStyleLbl="node1" presStyleIdx="0" presStyleCnt="7">
        <dgm:presLayoutVars>
          <dgm:bulletEnabled val="1"/>
        </dgm:presLayoutVars>
      </dgm:prSet>
      <dgm:spPr>
        <a:prstGeom prst="flowChartConnector">
          <a:avLst/>
        </a:prstGeom>
      </dgm:spPr>
    </dgm:pt>
    <dgm:pt modelId="{3BB94F22-1E27-42F7-AFFD-CF764889EE4A}" type="pres">
      <dgm:prSet presAssocID="{9708CD9A-2E13-41D4-8F24-F2A5FFBB27C3}" presName="sibTrans" presStyleCnt="0"/>
      <dgm:spPr/>
    </dgm:pt>
    <dgm:pt modelId="{74825052-5E41-4BCF-B3C0-083AD20017A1}" type="pres">
      <dgm:prSet presAssocID="{07D9FC14-BBD1-4304-AF57-D700D4B4898D}" presName="node" presStyleLbl="node1" presStyleIdx="1" presStyleCnt="7">
        <dgm:presLayoutVars>
          <dgm:bulletEnabled val="1"/>
        </dgm:presLayoutVars>
      </dgm:prSet>
      <dgm:spPr>
        <a:prstGeom prst="flowChartConnector">
          <a:avLst/>
        </a:prstGeom>
      </dgm:spPr>
    </dgm:pt>
    <dgm:pt modelId="{E8E82949-1FC7-4CD8-AC34-D87A17BA4E3E}" type="pres">
      <dgm:prSet presAssocID="{A22B95F6-9C91-49E8-80A7-F90ED9083A5B}" presName="sibTrans" presStyleCnt="0"/>
      <dgm:spPr/>
    </dgm:pt>
    <dgm:pt modelId="{964425D1-D883-494B-9CAA-A3D0A07027F0}" type="pres">
      <dgm:prSet presAssocID="{2F5B3FC2-6A54-4BC8-BE8A-203880115B2A}" presName="node" presStyleLbl="node1" presStyleIdx="2" presStyleCnt="7">
        <dgm:presLayoutVars>
          <dgm:bulletEnabled val="1"/>
        </dgm:presLayoutVars>
      </dgm:prSet>
      <dgm:spPr>
        <a:prstGeom prst="flowChartConnector">
          <a:avLst/>
        </a:prstGeom>
      </dgm:spPr>
    </dgm:pt>
    <dgm:pt modelId="{37B8C7F2-8CF1-4EC7-9A5E-094E8693EB69}" type="pres">
      <dgm:prSet presAssocID="{BB1B007F-2EA3-44B0-A3DB-BA63118A4F94}" presName="sibTrans" presStyleCnt="0"/>
      <dgm:spPr/>
    </dgm:pt>
    <dgm:pt modelId="{ABF98F25-D5DB-4BC1-A0E6-29942B813D52}" type="pres">
      <dgm:prSet presAssocID="{8E1BAB6D-5964-4A03-80C8-C67A9BE309D0}" presName="node" presStyleLbl="node1" presStyleIdx="3" presStyleCnt="7">
        <dgm:presLayoutVars>
          <dgm:bulletEnabled val="1"/>
        </dgm:presLayoutVars>
      </dgm:prSet>
      <dgm:spPr>
        <a:prstGeom prst="flowChartConnector">
          <a:avLst/>
        </a:prstGeom>
      </dgm:spPr>
    </dgm:pt>
    <dgm:pt modelId="{9F061E94-23EF-4E77-9ADB-DBFF486352FD}" type="pres">
      <dgm:prSet presAssocID="{9F5DBC89-4C78-4637-B1F1-FD13ACB0A54C}" presName="sibTrans" presStyleCnt="0"/>
      <dgm:spPr/>
    </dgm:pt>
    <dgm:pt modelId="{892B881B-688E-4C36-A805-F142CBF5DE8B}" type="pres">
      <dgm:prSet presAssocID="{0A637ACD-39FF-4C4F-99F1-61CB1259E49B}" presName="node" presStyleLbl="node1" presStyleIdx="4" presStyleCnt="7">
        <dgm:presLayoutVars>
          <dgm:bulletEnabled val="1"/>
        </dgm:presLayoutVars>
      </dgm:prSet>
      <dgm:spPr>
        <a:prstGeom prst="flowChartConnector">
          <a:avLst/>
        </a:prstGeom>
      </dgm:spPr>
    </dgm:pt>
    <dgm:pt modelId="{C24B40B2-EA1E-4905-AE1B-01BC09EFF051}" type="pres">
      <dgm:prSet presAssocID="{5BF1F711-859C-454D-81E7-2B422D3F1E0F}" presName="sibTrans" presStyleCnt="0"/>
      <dgm:spPr/>
    </dgm:pt>
    <dgm:pt modelId="{19DD8F25-DE48-4866-BFA5-4E42B1820075}" type="pres">
      <dgm:prSet presAssocID="{D9423B99-B07E-4700-8420-228E994FC76E}" presName="node" presStyleLbl="node1" presStyleIdx="5" presStyleCnt="7">
        <dgm:presLayoutVars>
          <dgm:bulletEnabled val="1"/>
        </dgm:presLayoutVars>
      </dgm:prSet>
      <dgm:spPr>
        <a:prstGeom prst="flowChartConnector">
          <a:avLst/>
        </a:prstGeom>
      </dgm:spPr>
    </dgm:pt>
    <dgm:pt modelId="{42D7B146-F067-40C5-BAFB-FE08FB894044}" type="pres">
      <dgm:prSet presAssocID="{96BCBCB7-D7FC-4900-8FDF-E77608DD434D}" presName="sibTrans" presStyleCnt="0"/>
      <dgm:spPr/>
    </dgm:pt>
    <dgm:pt modelId="{4F38DB8D-F613-4C99-87AD-5A5ECD769F8A}" type="pres">
      <dgm:prSet presAssocID="{F350A4FB-8C2E-4305-B44D-003396E3A5D2}" presName="node" presStyleLbl="node1" presStyleIdx="6" presStyleCnt="7">
        <dgm:presLayoutVars>
          <dgm:bulletEnabled val="1"/>
        </dgm:presLayoutVars>
      </dgm:prSet>
      <dgm:spPr>
        <a:prstGeom prst="flowChartConnector">
          <a:avLst/>
        </a:prstGeom>
      </dgm:spPr>
    </dgm:pt>
  </dgm:ptLst>
  <dgm:cxnLst>
    <dgm:cxn modelId="{7A59D502-87D3-4190-B058-52BC0EDBFBD2}" srcId="{3DDF00F8-C9B8-47C1-BBD6-33004024619B}" destId="{857D4844-4034-4681-B109-FF7F36876CAD}" srcOrd="0" destOrd="0" parTransId="{6D08EF45-8753-48FA-9710-9273BD73567C}" sibTransId="{9708CD9A-2E13-41D4-8F24-F2A5FFBB27C3}"/>
    <dgm:cxn modelId="{6DF3D00A-BFB2-49B7-B0B5-10B7FBCEEA07}" srcId="{3DDF00F8-C9B8-47C1-BBD6-33004024619B}" destId="{8E1BAB6D-5964-4A03-80C8-C67A9BE309D0}" srcOrd="3" destOrd="0" parTransId="{4939E59D-C768-4BFC-BDC0-4BE5C4220415}" sibTransId="{9F5DBC89-4C78-4637-B1F1-FD13ACB0A54C}"/>
    <dgm:cxn modelId="{1067DC2E-441B-4524-B37B-455F4A52519C}" type="presOf" srcId="{0A637ACD-39FF-4C4F-99F1-61CB1259E49B}" destId="{892B881B-688E-4C36-A805-F142CBF5DE8B}" srcOrd="0" destOrd="0" presId="urn:microsoft.com/office/officeart/2005/8/layout/default"/>
    <dgm:cxn modelId="{81A4B140-075D-47B3-99AE-42E0E453FEB8}" type="presOf" srcId="{857D4844-4034-4681-B109-FF7F36876CAD}" destId="{6F5FEF25-EF70-4B86-8492-382F34E9E16E}" srcOrd="0" destOrd="0" presId="urn:microsoft.com/office/officeart/2005/8/layout/default"/>
    <dgm:cxn modelId="{5C494F63-2596-44C6-B72C-0839247FB0E4}" type="presOf" srcId="{3DDF00F8-C9B8-47C1-BBD6-33004024619B}" destId="{B5FBBECA-0D8B-4836-8BE4-DB84E1D06BD6}" srcOrd="0" destOrd="0" presId="urn:microsoft.com/office/officeart/2005/8/layout/default"/>
    <dgm:cxn modelId="{AAA48C45-1060-4284-8BB6-C1F65C73A864}" type="presOf" srcId="{F350A4FB-8C2E-4305-B44D-003396E3A5D2}" destId="{4F38DB8D-F613-4C99-87AD-5A5ECD769F8A}" srcOrd="0" destOrd="0" presId="urn:microsoft.com/office/officeart/2005/8/layout/default"/>
    <dgm:cxn modelId="{6784A048-55CD-48BB-8B01-66D429CDFC55}" type="presOf" srcId="{07D9FC14-BBD1-4304-AF57-D700D4B4898D}" destId="{74825052-5E41-4BCF-B3C0-083AD20017A1}" srcOrd="0" destOrd="0" presId="urn:microsoft.com/office/officeart/2005/8/layout/default"/>
    <dgm:cxn modelId="{6E69AD73-3CF4-4704-8CFD-1E39EFAF141A}" srcId="{3DDF00F8-C9B8-47C1-BBD6-33004024619B}" destId="{07D9FC14-BBD1-4304-AF57-D700D4B4898D}" srcOrd="1" destOrd="0" parTransId="{88881411-89F1-4C63-967E-1C5E7A37ABB6}" sibTransId="{A22B95F6-9C91-49E8-80A7-F90ED9083A5B}"/>
    <dgm:cxn modelId="{7C22C4B4-3ACB-40BF-8540-0131B55D9CC6}" srcId="{3DDF00F8-C9B8-47C1-BBD6-33004024619B}" destId="{2F5B3FC2-6A54-4BC8-BE8A-203880115B2A}" srcOrd="2" destOrd="0" parTransId="{B3F1C0D8-CD28-4590-A76A-E81D250C149F}" sibTransId="{BB1B007F-2EA3-44B0-A3DB-BA63118A4F94}"/>
    <dgm:cxn modelId="{20AB19B9-94AE-4C23-8306-3F0F6CFBC496}" srcId="{3DDF00F8-C9B8-47C1-BBD6-33004024619B}" destId="{F350A4FB-8C2E-4305-B44D-003396E3A5D2}" srcOrd="6" destOrd="0" parTransId="{C46773CF-5F7F-4956-A84E-7E85AA733B0B}" sibTransId="{C1D638B9-D989-4CA3-B38F-3FF3E6F15630}"/>
    <dgm:cxn modelId="{53CE46CF-B1BB-4A56-8767-E5AA32C5CEA6}" type="presOf" srcId="{D9423B99-B07E-4700-8420-228E994FC76E}" destId="{19DD8F25-DE48-4866-BFA5-4E42B1820075}" srcOrd="0" destOrd="0" presId="urn:microsoft.com/office/officeart/2005/8/layout/default"/>
    <dgm:cxn modelId="{04F7D0DA-B230-4C52-8181-1E4B09A8F398}" srcId="{3DDF00F8-C9B8-47C1-BBD6-33004024619B}" destId="{0A637ACD-39FF-4C4F-99F1-61CB1259E49B}" srcOrd="4" destOrd="0" parTransId="{793221F9-4697-46FE-9E55-E1FF6065C0CB}" sibTransId="{5BF1F711-859C-454D-81E7-2B422D3F1E0F}"/>
    <dgm:cxn modelId="{22A317DE-314E-430D-9339-B4DB98F5F241}" srcId="{3DDF00F8-C9B8-47C1-BBD6-33004024619B}" destId="{D9423B99-B07E-4700-8420-228E994FC76E}" srcOrd="5" destOrd="0" parTransId="{6B7B7CB9-6B16-4D46-83CF-6A57BBB258F1}" sibTransId="{96BCBCB7-D7FC-4900-8FDF-E77608DD434D}"/>
    <dgm:cxn modelId="{863A76E5-2F3B-4A2D-BC5F-C86015A2D035}" type="presOf" srcId="{2F5B3FC2-6A54-4BC8-BE8A-203880115B2A}" destId="{964425D1-D883-494B-9CAA-A3D0A07027F0}" srcOrd="0" destOrd="0" presId="urn:microsoft.com/office/officeart/2005/8/layout/default"/>
    <dgm:cxn modelId="{7ADBEFFE-13DB-4F8D-A40B-BDDB039E51E2}" type="presOf" srcId="{8E1BAB6D-5964-4A03-80C8-C67A9BE309D0}" destId="{ABF98F25-D5DB-4BC1-A0E6-29942B813D52}" srcOrd="0" destOrd="0" presId="urn:microsoft.com/office/officeart/2005/8/layout/default"/>
    <dgm:cxn modelId="{17CE419B-9900-4D6E-99AA-11024942A986}" type="presParOf" srcId="{B5FBBECA-0D8B-4836-8BE4-DB84E1D06BD6}" destId="{6F5FEF25-EF70-4B86-8492-382F34E9E16E}" srcOrd="0" destOrd="0" presId="urn:microsoft.com/office/officeart/2005/8/layout/default"/>
    <dgm:cxn modelId="{657CED96-27B9-47E4-B205-0D9DE49FFB34}" type="presParOf" srcId="{B5FBBECA-0D8B-4836-8BE4-DB84E1D06BD6}" destId="{3BB94F22-1E27-42F7-AFFD-CF764889EE4A}" srcOrd="1" destOrd="0" presId="urn:microsoft.com/office/officeart/2005/8/layout/default"/>
    <dgm:cxn modelId="{8CF7B197-EDF7-4088-AD69-5C40717AD2C4}" type="presParOf" srcId="{B5FBBECA-0D8B-4836-8BE4-DB84E1D06BD6}" destId="{74825052-5E41-4BCF-B3C0-083AD20017A1}" srcOrd="2" destOrd="0" presId="urn:microsoft.com/office/officeart/2005/8/layout/default"/>
    <dgm:cxn modelId="{29821ED5-1710-4E7A-8753-F5D1E0BC2AC7}" type="presParOf" srcId="{B5FBBECA-0D8B-4836-8BE4-DB84E1D06BD6}" destId="{E8E82949-1FC7-4CD8-AC34-D87A17BA4E3E}" srcOrd="3" destOrd="0" presId="urn:microsoft.com/office/officeart/2005/8/layout/default"/>
    <dgm:cxn modelId="{9CE97CDF-F877-4D5A-808D-26ECC460856D}" type="presParOf" srcId="{B5FBBECA-0D8B-4836-8BE4-DB84E1D06BD6}" destId="{964425D1-D883-494B-9CAA-A3D0A07027F0}" srcOrd="4" destOrd="0" presId="urn:microsoft.com/office/officeart/2005/8/layout/default"/>
    <dgm:cxn modelId="{4A69D33A-5EA1-4523-AAE4-9321968BA5EB}" type="presParOf" srcId="{B5FBBECA-0D8B-4836-8BE4-DB84E1D06BD6}" destId="{37B8C7F2-8CF1-4EC7-9A5E-094E8693EB69}" srcOrd="5" destOrd="0" presId="urn:microsoft.com/office/officeart/2005/8/layout/default"/>
    <dgm:cxn modelId="{03460317-F741-4864-8A52-E03573333134}" type="presParOf" srcId="{B5FBBECA-0D8B-4836-8BE4-DB84E1D06BD6}" destId="{ABF98F25-D5DB-4BC1-A0E6-29942B813D52}" srcOrd="6" destOrd="0" presId="urn:microsoft.com/office/officeart/2005/8/layout/default"/>
    <dgm:cxn modelId="{CE66A756-48E4-47C0-BB61-FB654E03BA87}" type="presParOf" srcId="{B5FBBECA-0D8B-4836-8BE4-DB84E1D06BD6}" destId="{9F061E94-23EF-4E77-9ADB-DBFF486352FD}" srcOrd="7" destOrd="0" presId="urn:microsoft.com/office/officeart/2005/8/layout/default"/>
    <dgm:cxn modelId="{9268B67E-4C26-489E-8CF7-4B3BC87537EE}" type="presParOf" srcId="{B5FBBECA-0D8B-4836-8BE4-DB84E1D06BD6}" destId="{892B881B-688E-4C36-A805-F142CBF5DE8B}" srcOrd="8" destOrd="0" presId="urn:microsoft.com/office/officeart/2005/8/layout/default"/>
    <dgm:cxn modelId="{DD27A2A7-6AFC-4E34-8495-9155EEA3233D}" type="presParOf" srcId="{B5FBBECA-0D8B-4836-8BE4-DB84E1D06BD6}" destId="{C24B40B2-EA1E-4905-AE1B-01BC09EFF051}" srcOrd="9" destOrd="0" presId="urn:microsoft.com/office/officeart/2005/8/layout/default"/>
    <dgm:cxn modelId="{F7DE981F-403A-4020-B4F7-A1CE06F58D40}" type="presParOf" srcId="{B5FBBECA-0D8B-4836-8BE4-DB84E1D06BD6}" destId="{19DD8F25-DE48-4866-BFA5-4E42B1820075}" srcOrd="10" destOrd="0" presId="urn:microsoft.com/office/officeart/2005/8/layout/default"/>
    <dgm:cxn modelId="{6B47F107-A7C1-477F-BD59-4822D4AC726A}" type="presParOf" srcId="{B5FBBECA-0D8B-4836-8BE4-DB84E1D06BD6}" destId="{42D7B146-F067-40C5-BAFB-FE08FB894044}" srcOrd="11" destOrd="0" presId="urn:microsoft.com/office/officeart/2005/8/layout/default"/>
    <dgm:cxn modelId="{A201F450-DE68-4BC0-8562-EF689C3321D7}" type="presParOf" srcId="{B5FBBECA-0D8B-4836-8BE4-DB84E1D06BD6}" destId="{4F38DB8D-F613-4C99-87AD-5A5ECD769F8A}" srcOrd="12"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7F6FB885-4847-482F-9FDE-6693646F7992}"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US"/>
        </a:p>
      </dgm:t>
    </dgm:pt>
    <dgm:pt modelId="{3EBE6716-76B2-442D-BCA3-B0208D813231}">
      <dgm:prSet phldrT="[Text]"/>
      <dgm:spPr/>
      <dgm:t>
        <a:bodyPr/>
        <a:lstStyle/>
        <a:p>
          <a:pPr>
            <a:lnSpc>
              <a:spcPct val="100000"/>
            </a:lnSpc>
          </a:pPr>
          <a:r>
            <a:rPr lang="en-US"/>
            <a:t>Mine scarred lands</a:t>
          </a:r>
        </a:p>
      </dgm:t>
    </dgm:pt>
    <dgm:pt modelId="{E5169779-F3B1-4B19-B17D-BE6B343E5FA7}" type="parTrans" cxnId="{429D53C2-0CF5-4BAB-B6CF-FB39E17D7FA6}">
      <dgm:prSet/>
      <dgm:spPr/>
      <dgm:t>
        <a:bodyPr/>
        <a:lstStyle/>
        <a:p>
          <a:endParaRPr lang="en-US"/>
        </a:p>
      </dgm:t>
    </dgm:pt>
    <dgm:pt modelId="{0A43E6E3-3523-4C81-ACAD-2D8B1A561766}" type="sibTrans" cxnId="{429D53C2-0CF5-4BAB-B6CF-FB39E17D7FA6}">
      <dgm:prSet/>
      <dgm:spPr/>
      <dgm:t>
        <a:bodyPr/>
        <a:lstStyle/>
        <a:p>
          <a:endParaRPr lang="en-US"/>
        </a:p>
      </dgm:t>
    </dgm:pt>
    <dgm:pt modelId="{4F4B0B4D-A287-4A9C-B679-60D06D2F016E}">
      <dgm:prSet phldrT="[Text]"/>
      <dgm:spPr/>
      <dgm:t>
        <a:bodyPr/>
        <a:lstStyle/>
        <a:p>
          <a:pPr>
            <a:lnSpc>
              <a:spcPct val="100000"/>
            </a:lnSpc>
          </a:pPr>
          <a:r>
            <a:rPr lang="en-US"/>
            <a:t>Petroleum Products</a:t>
          </a:r>
        </a:p>
      </dgm:t>
    </dgm:pt>
    <dgm:pt modelId="{45D6C51A-9E37-4EFC-AA24-93F1FD685944}" type="parTrans" cxnId="{7E17C106-C5B3-40E0-AE83-2D9821ECCF5B}">
      <dgm:prSet/>
      <dgm:spPr/>
      <dgm:t>
        <a:bodyPr/>
        <a:lstStyle/>
        <a:p>
          <a:endParaRPr lang="en-US"/>
        </a:p>
      </dgm:t>
    </dgm:pt>
    <dgm:pt modelId="{43D000AA-D89D-4911-9017-B2F508472525}" type="sibTrans" cxnId="{7E17C106-C5B3-40E0-AE83-2D9821ECCF5B}">
      <dgm:prSet/>
      <dgm:spPr/>
      <dgm:t>
        <a:bodyPr/>
        <a:lstStyle/>
        <a:p>
          <a:endParaRPr lang="en-US"/>
        </a:p>
      </dgm:t>
    </dgm:pt>
    <dgm:pt modelId="{2E1930BE-63C1-48F9-B2A0-180EA23BDA36}">
      <dgm:prSet phldrT="[Text]"/>
      <dgm:spPr/>
      <dgm:t>
        <a:bodyPr/>
        <a:lstStyle/>
        <a:p>
          <a:pPr>
            <a:lnSpc>
              <a:spcPct val="100000"/>
            </a:lnSpc>
          </a:pPr>
          <a:r>
            <a:rPr lang="en-US"/>
            <a:t>Contaminants</a:t>
          </a:r>
        </a:p>
      </dgm:t>
    </dgm:pt>
    <dgm:pt modelId="{60D31473-4393-48F0-A75D-FC8E66375811}" type="parTrans" cxnId="{804518A0-E471-4713-9518-D379EBAA0229}">
      <dgm:prSet/>
      <dgm:spPr/>
      <dgm:t>
        <a:bodyPr/>
        <a:lstStyle/>
        <a:p>
          <a:endParaRPr lang="en-US"/>
        </a:p>
      </dgm:t>
    </dgm:pt>
    <dgm:pt modelId="{F3B11F3D-9C39-4073-9397-AA6A9EE0C843}" type="sibTrans" cxnId="{804518A0-E471-4713-9518-D379EBAA0229}">
      <dgm:prSet/>
      <dgm:spPr/>
      <dgm:t>
        <a:bodyPr/>
        <a:lstStyle/>
        <a:p>
          <a:endParaRPr lang="en-US"/>
        </a:p>
      </dgm:t>
    </dgm:pt>
    <dgm:pt modelId="{95E8C38B-29F5-40F6-83BB-B8B8A1CE4B33}">
      <dgm:prSet phldrT="[Text]"/>
      <dgm:spPr/>
      <dgm:t>
        <a:bodyPr/>
        <a:lstStyle/>
        <a:p>
          <a:pPr>
            <a:lnSpc>
              <a:spcPct val="100000"/>
            </a:lnSpc>
          </a:pPr>
          <a:r>
            <a:rPr lang="en-US"/>
            <a:t>Illegal drug labs</a:t>
          </a:r>
        </a:p>
      </dgm:t>
    </dgm:pt>
    <dgm:pt modelId="{E9CA3E55-BE0F-447F-81E1-C90B3BA2E913}" type="parTrans" cxnId="{27B5332E-74C2-40A5-849C-A3C82E9703DC}">
      <dgm:prSet/>
      <dgm:spPr/>
      <dgm:t>
        <a:bodyPr/>
        <a:lstStyle/>
        <a:p>
          <a:endParaRPr lang="en-US"/>
        </a:p>
      </dgm:t>
    </dgm:pt>
    <dgm:pt modelId="{BE1CD698-B274-42E4-91CE-BE33A6E43B28}" type="sibTrans" cxnId="{27B5332E-74C2-40A5-849C-A3C82E9703DC}">
      <dgm:prSet/>
      <dgm:spPr/>
      <dgm:t>
        <a:bodyPr/>
        <a:lstStyle/>
        <a:p>
          <a:endParaRPr lang="en-US"/>
        </a:p>
      </dgm:t>
    </dgm:pt>
    <dgm:pt modelId="{D93C0AF0-B325-44DE-ADFA-C045657BEBF4}">
      <dgm:prSet phldrT="[Text]"/>
      <dgm:spPr/>
      <dgm:t>
        <a:bodyPr/>
        <a:lstStyle/>
        <a:p>
          <a:pPr>
            <a:lnSpc>
              <a:spcPct val="100000"/>
            </a:lnSpc>
          </a:pPr>
          <a:r>
            <a:rPr lang="en-US"/>
            <a:t>Pollutants</a:t>
          </a:r>
        </a:p>
      </dgm:t>
    </dgm:pt>
    <dgm:pt modelId="{B8CF2148-263D-440F-9984-39F3084A55DE}" type="parTrans" cxnId="{2C433AA4-E03F-4D49-89AD-21ECC6DB6BEE}">
      <dgm:prSet/>
      <dgm:spPr/>
      <dgm:t>
        <a:bodyPr/>
        <a:lstStyle/>
        <a:p>
          <a:endParaRPr lang="en-US"/>
        </a:p>
      </dgm:t>
    </dgm:pt>
    <dgm:pt modelId="{9CFBD47A-5D38-4850-B69D-74B7B6F8E347}" type="sibTrans" cxnId="{2C433AA4-E03F-4D49-89AD-21ECC6DB6BEE}">
      <dgm:prSet/>
      <dgm:spPr/>
      <dgm:t>
        <a:bodyPr/>
        <a:lstStyle/>
        <a:p>
          <a:endParaRPr lang="en-US"/>
        </a:p>
      </dgm:t>
    </dgm:pt>
    <dgm:pt modelId="{BC26423E-0C7B-4EB3-B70D-298225BC7557}">
      <dgm:prSet/>
      <dgm:spPr/>
      <dgm:t>
        <a:bodyPr/>
        <a:lstStyle/>
        <a:p>
          <a:pPr>
            <a:lnSpc>
              <a:spcPct val="100000"/>
            </a:lnSpc>
          </a:pPr>
          <a:r>
            <a:rPr lang="en-US"/>
            <a:t>Lead based paint</a:t>
          </a:r>
        </a:p>
      </dgm:t>
    </dgm:pt>
    <dgm:pt modelId="{46CD36CE-8E8D-4713-915D-A438D086E446}" type="parTrans" cxnId="{9B31C4F5-C6F8-4E79-AD6F-208690006DB9}">
      <dgm:prSet/>
      <dgm:spPr/>
      <dgm:t>
        <a:bodyPr/>
        <a:lstStyle/>
        <a:p>
          <a:endParaRPr lang="en-US"/>
        </a:p>
      </dgm:t>
    </dgm:pt>
    <dgm:pt modelId="{60E6BDCF-7CE5-44E6-A5DC-9EC3E1D426CC}" type="sibTrans" cxnId="{9B31C4F5-C6F8-4E79-AD6F-208690006DB9}">
      <dgm:prSet/>
      <dgm:spPr/>
      <dgm:t>
        <a:bodyPr/>
        <a:lstStyle/>
        <a:p>
          <a:endParaRPr lang="en-US"/>
        </a:p>
      </dgm:t>
    </dgm:pt>
    <dgm:pt modelId="{D24C204B-1340-4CC5-AB37-BE735B464AB2}">
      <dgm:prSet/>
      <dgm:spPr/>
      <dgm:t>
        <a:bodyPr/>
        <a:lstStyle/>
        <a:p>
          <a:pPr>
            <a:lnSpc>
              <a:spcPct val="100000"/>
            </a:lnSpc>
          </a:pPr>
          <a:r>
            <a:rPr lang="en-US"/>
            <a:t>Asbestos</a:t>
          </a:r>
        </a:p>
      </dgm:t>
    </dgm:pt>
    <dgm:pt modelId="{BF6E1A96-D4F9-46E3-BE5F-11EB6EA3F634}" type="parTrans" cxnId="{485EC65F-454C-486D-87F4-6185E84FED08}">
      <dgm:prSet/>
      <dgm:spPr/>
      <dgm:t>
        <a:bodyPr/>
        <a:lstStyle/>
        <a:p>
          <a:endParaRPr lang="en-US"/>
        </a:p>
      </dgm:t>
    </dgm:pt>
    <dgm:pt modelId="{73443D92-CC8C-4F06-9E9F-3FD79B5A0409}" type="sibTrans" cxnId="{485EC65F-454C-486D-87F4-6185E84FED08}">
      <dgm:prSet/>
      <dgm:spPr/>
      <dgm:t>
        <a:bodyPr/>
        <a:lstStyle/>
        <a:p>
          <a:endParaRPr lang="en-US"/>
        </a:p>
      </dgm:t>
    </dgm:pt>
    <dgm:pt modelId="{F0C583DD-6C2A-4C64-8A7F-DC36E7A2EE1D}">
      <dgm:prSet/>
      <dgm:spPr/>
      <dgm:t>
        <a:bodyPr/>
        <a:lstStyle/>
        <a:p>
          <a:pPr>
            <a:lnSpc>
              <a:spcPct val="100000"/>
            </a:lnSpc>
          </a:pPr>
          <a:r>
            <a:rPr lang="en-US"/>
            <a:t>Hazardous Substances</a:t>
          </a:r>
        </a:p>
      </dgm:t>
    </dgm:pt>
    <dgm:pt modelId="{1DBF0321-7DD9-4823-B0D0-8971DEC34342}" type="parTrans" cxnId="{22578D8E-0C88-44B2-AC87-35CDD340D115}">
      <dgm:prSet/>
      <dgm:spPr/>
      <dgm:t>
        <a:bodyPr/>
        <a:lstStyle/>
        <a:p>
          <a:endParaRPr lang="en-US"/>
        </a:p>
      </dgm:t>
    </dgm:pt>
    <dgm:pt modelId="{A548998B-A645-4CDA-ABD8-2D4E41C05C73}" type="sibTrans" cxnId="{22578D8E-0C88-44B2-AC87-35CDD340D115}">
      <dgm:prSet/>
      <dgm:spPr/>
      <dgm:t>
        <a:bodyPr/>
        <a:lstStyle/>
        <a:p>
          <a:endParaRPr lang="en-US"/>
        </a:p>
      </dgm:t>
    </dgm:pt>
    <dgm:pt modelId="{BBC59F91-439D-41A6-B4AE-85B8CBAED602}" type="pres">
      <dgm:prSet presAssocID="{7F6FB885-4847-482F-9FDE-6693646F7992}" presName="diagram" presStyleCnt="0">
        <dgm:presLayoutVars>
          <dgm:dir/>
          <dgm:resizeHandles val="exact"/>
        </dgm:presLayoutVars>
      </dgm:prSet>
      <dgm:spPr/>
    </dgm:pt>
    <dgm:pt modelId="{7B7F33C5-2A7B-4321-BA8B-C4468CEBD7FA}" type="pres">
      <dgm:prSet presAssocID="{3EBE6716-76B2-442D-BCA3-B0208D813231}" presName="node" presStyleLbl="node1" presStyleIdx="0" presStyleCnt="8">
        <dgm:presLayoutVars>
          <dgm:bulletEnabled val="1"/>
        </dgm:presLayoutVars>
      </dgm:prSet>
      <dgm:spPr/>
    </dgm:pt>
    <dgm:pt modelId="{3239F0B1-31A8-47BB-AA31-DF6E2A55CEE6}" type="pres">
      <dgm:prSet presAssocID="{0A43E6E3-3523-4C81-ACAD-2D8B1A561766}" presName="sibTrans" presStyleCnt="0"/>
      <dgm:spPr/>
    </dgm:pt>
    <dgm:pt modelId="{C6949CD7-073C-4924-A5AA-C08E195321C1}" type="pres">
      <dgm:prSet presAssocID="{4F4B0B4D-A287-4A9C-B679-60D06D2F016E}" presName="node" presStyleLbl="node1" presStyleIdx="1" presStyleCnt="8">
        <dgm:presLayoutVars>
          <dgm:bulletEnabled val="1"/>
        </dgm:presLayoutVars>
      </dgm:prSet>
      <dgm:spPr/>
    </dgm:pt>
    <dgm:pt modelId="{817316BE-85E1-4014-B7F7-C46AF0AB8B2B}" type="pres">
      <dgm:prSet presAssocID="{43D000AA-D89D-4911-9017-B2F508472525}" presName="sibTrans" presStyleCnt="0"/>
      <dgm:spPr/>
    </dgm:pt>
    <dgm:pt modelId="{AB0638F0-43C0-4F04-9B06-B488A711A28D}" type="pres">
      <dgm:prSet presAssocID="{2E1930BE-63C1-48F9-B2A0-180EA23BDA36}" presName="node" presStyleLbl="node1" presStyleIdx="2" presStyleCnt="8">
        <dgm:presLayoutVars>
          <dgm:bulletEnabled val="1"/>
        </dgm:presLayoutVars>
      </dgm:prSet>
      <dgm:spPr/>
    </dgm:pt>
    <dgm:pt modelId="{D0421BDB-E82D-4DFD-9DE9-2D346C7FF818}" type="pres">
      <dgm:prSet presAssocID="{F3B11F3D-9C39-4073-9397-AA6A9EE0C843}" presName="sibTrans" presStyleCnt="0"/>
      <dgm:spPr/>
    </dgm:pt>
    <dgm:pt modelId="{43796AA2-8831-4FA5-B4E7-5DD19766AA67}" type="pres">
      <dgm:prSet presAssocID="{95E8C38B-29F5-40F6-83BB-B8B8A1CE4B33}" presName="node" presStyleLbl="node1" presStyleIdx="3" presStyleCnt="8">
        <dgm:presLayoutVars>
          <dgm:bulletEnabled val="1"/>
        </dgm:presLayoutVars>
      </dgm:prSet>
      <dgm:spPr/>
    </dgm:pt>
    <dgm:pt modelId="{9DFECE8C-B90A-4A02-B82A-C436A2A6C41F}" type="pres">
      <dgm:prSet presAssocID="{BE1CD698-B274-42E4-91CE-BE33A6E43B28}" presName="sibTrans" presStyleCnt="0"/>
      <dgm:spPr/>
    </dgm:pt>
    <dgm:pt modelId="{EF7A5D77-F0AF-47D7-967D-BF8819B6A4D9}" type="pres">
      <dgm:prSet presAssocID="{D93C0AF0-B325-44DE-ADFA-C045657BEBF4}" presName="node" presStyleLbl="node1" presStyleIdx="4" presStyleCnt="8">
        <dgm:presLayoutVars>
          <dgm:bulletEnabled val="1"/>
        </dgm:presLayoutVars>
      </dgm:prSet>
      <dgm:spPr/>
    </dgm:pt>
    <dgm:pt modelId="{33DFA61B-F60D-4962-830D-F515774543CD}" type="pres">
      <dgm:prSet presAssocID="{9CFBD47A-5D38-4850-B69D-74B7B6F8E347}" presName="sibTrans" presStyleCnt="0"/>
      <dgm:spPr/>
    </dgm:pt>
    <dgm:pt modelId="{13E38F68-769C-4326-9E1F-11BD6C14DCDB}" type="pres">
      <dgm:prSet presAssocID="{BC26423E-0C7B-4EB3-B70D-298225BC7557}" presName="node" presStyleLbl="node1" presStyleIdx="5" presStyleCnt="8">
        <dgm:presLayoutVars>
          <dgm:bulletEnabled val="1"/>
        </dgm:presLayoutVars>
      </dgm:prSet>
      <dgm:spPr/>
    </dgm:pt>
    <dgm:pt modelId="{03B4F74B-8651-4E1A-B62B-9D66708E08D7}" type="pres">
      <dgm:prSet presAssocID="{60E6BDCF-7CE5-44E6-A5DC-9EC3E1D426CC}" presName="sibTrans" presStyleCnt="0"/>
      <dgm:spPr/>
    </dgm:pt>
    <dgm:pt modelId="{B14EC803-D151-40A1-9CF3-1A980046904D}" type="pres">
      <dgm:prSet presAssocID="{D24C204B-1340-4CC5-AB37-BE735B464AB2}" presName="node" presStyleLbl="node1" presStyleIdx="6" presStyleCnt="8">
        <dgm:presLayoutVars>
          <dgm:bulletEnabled val="1"/>
        </dgm:presLayoutVars>
      </dgm:prSet>
      <dgm:spPr/>
    </dgm:pt>
    <dgm:pt modelId="{B04C2BA3-D9BF-4A4C-88C0-BFF65E237BF3}" type="pres">
      <dgm:prSet presAssocID="{73443D92-CC8C-4F06-9E9F-3FD79B5A0409}" presName="sibTrans" presStyleCnt="0"/>
      <dgm:spPr/>
    </dgm:pt>
    <dgm:pt modelId="{D9CDB0EC-C5B8-42F0-930C-3E01C9B5D28C}" type="pres">
      <dgm:prSet presAssocID="{F0C583DD-6C2A-4C64-8A7F-DC36E7A2EE1D}" presName="node" presStyleLbl="node1" presStyleIdx="7" presStyleCnt="8">
        <dgm:presLayoutVars>
          <dgm:bulletEnabled val="1"/>
        </dgm:presLayoutVars>
      </dgm:prSet>
      <dgm:spPr/>
    </dgm:pt>
  </dgm:ptLst>
  <dgm:cxnLst>
    <dgm:cxn modelId="{7E17C106-C5B3-40E0-AE83-2D9821ECCF5B}" srcId="{7F6FB885-4847-482F-9FDE-6693646F7992}" destId="{4F4B0B4D-A287-4A9C-B679-60D06D2F016E}" srcOrd="1" destOrd="0" parTransId="{45D6C51A-9E37-4EFC-AA24-93F1FD685944}" sibTransId="{43D000AA-D89D-4911-9017-B2F508472525}"/>
    <dgm:cxn modelId="{96BCDE10-5692-4677-AEE7-AD0E9EDC9678}" type="presOf" srcId="{3EBE6716-76B2-442D-BCA3-B0208D813231}" destId="{7B7F33C5-2A7B-4321-BA8B-C4468CEBD7FA}" srcOrd="0" destOrd="0" presId="urn:microsoft.com/office/officeart/2005/8/layout/default"/>
    <dgm:cxn modelId="{B2DE1A2C-646F-4609-99EC-5BDD87CE04EE}" type="presOf" srcId="{7F6FB885-4847-482F-9FDE-6693646F7992}" destId="{BBC59F91-439D-41A6-B4AE-85B8CBAED602}" srcOrd="0" destOrd="0" presId="urn:microsoft.com/office/officeart/2005/8/layout/default"/>
    <dgm:cxn modelId="{27B5332E-74C2-40A5-849C-A3C82E9703DC}" srcId="{7F6FB885-4847-482F-9FDE-6693646F7992}" destId="{95E8C38B-29F5-40F6-83BB-B8B8A1CE4B33}" srcOrd="3" destOrd="0" parTransId="{E9CA3E55-BE0F-447F-81E1-C90B3BA2E913}" sibTransId="{BE1CD698-B274-42E4-91CE-BE33A6E43B28}"/>
    <dgm:cxn modelId="{485EC65F-454C-486D-87F4-6185E84FED08}" srcId="{7F6FB885-4847-482F-9FDE-6693646F7992}" destId="{D24C204B-1340-4CC5-AB37-BE735B464AB2}" srcOrd="6" destOrd="0" parTransId="{BF6E1A96-D4F9-46E3-BE5F-11EB6EA3F634}" sibTransId="{73443D92-CC8C-4F06-9E9F-3FD79B5A0409}"/>
    <dgm:cxn modelId="{33F07D4C-E7F0-4F28-A669-FC948AC9DC81}" type="presOf" srcId="{F0C583DD-6C2A-4C64-8A7F-DC36E7A2EE1D}" destId="{D9CDB0EC-C5B8-42F0-930C-3E01C9B5D28C}" srcOrd="0" destOrd="0" presId="urn:microsoft.com/office/officeart/2005/8/layout/default"/>
    <dgm:cxn modelId="{D5386778-967E-4831-B684-C74F23A29AD2}" type="presOf" srcId="{D24C204B-1340-4CC5-AB37-BE735B464AB2}" destId="{B14EC803-D151-40A1-9CF3-1A980046904D}" srcOrd="0" destOrd="0" presId="urn:microsoft.com/office/officeart/2005/8/layout/default"/>
    <dgm:cxn modelId="{22578D8E-0C88-44B2-AC87-35CDD340D115}" srcId="{7F6FB885-4847-482F-9FDE-6693646F7992}" destId="{F0C583DD-6C2A-4C64-8A7F-DC36E7A2EE1D}" srcOrd="7" destOrd="0" parTransId="{1DBF0321-7DD9-4823-B0D0-8971DEC34342}" sibTransId="{A548998B-A645-4CDA-ABD8-2D4E41C05C73}"/>
    <dgm:cxn modelId="{804518A0-E471-4713-9518-D379EBAA0229}" srcId="{7F6FB885-4847-482F-9FDE-6693646F7992}" destId="{2E1930BE-63C1-48F9-B2A0-180EA23BDA36}" srcOrd="2" destOrd="0" parTransId="{60D31473-4393-48F0-A75D-FC8E66375811}" sibTransId="{F3B11F3D-9C39-4073-9397-AA6A9EE0C843}"/>
    <dgm:cxn modelId="{2C433AA4-E03F-4D49-89AD-21ECC6DB6BEE}" srcId="{7F6FB885-4847-482F-9FDE-6693646F7992}" destId="{D93C0AF0-B325-44DE-ADFA-C045657BEBF4}" srcOrd="4" destOrd="0" parTransId="{B8CF2148-263D-440F-9984-39F3084A55DE}" sibTransId="{9CFBD47A-5D38-4850-B69D-74B7B6F8E347}"/>
    <dgm:cxn modelId="{429D53C2-0CF5-4BAB-B6CF-FB39E17D7FA6}" srcId="{7F6FB885-4847-482F-9FDE-6693646F7992}" destId="{3EBE6716-76B2-442D-BCA3-B0208D813231}" srcOrd="0" destOrd="0" parTransId="{E5169779-F3B1-4B19-B17D-BE6B343E5FA7}" sibTransId="{0A43E6E3-3523-4C81-ACAD-2D8B1A561766}"/>
    <dgm:cxn modelId="{DE5E1ECD-8E95-4626-A531-B59BF7788CD9}" type="presOf" srcId="{2E1930BE-63C1-48F9-B2A0-180EA23BDA36}" destId="{AB0638F0-43C0-4F04-9B06-B488A711A28D}" srcOrd="0" destOrd="0" presId="urn:microsoft.com/office/officeart/2005/8/layout/default"/>
    <dgm:cxn modelId="{38F499E2-CE6F-4A15-9B8F-864C71AAED98}" type="presOf" srcId="{D93C0AF0-B325-44DE-ADFA-C045657BEBF4}" destId="{EF7A5D77-F0AF-47D7-967D-BF8819B6A4D9}" srcOrd="0" destOrd="0" presId="urn:microsoft.com/office/officeart/2005/8/layout/default"/>
    <dgm:cxn modelId="{837772EC-A2ED-4E6E-A987-1C5D6BCE2768}" type="presOf" srcId="{95E8C38B-29F5-40F6-83BB-B8B8A1CE4B33}" destId="{43796AA2-8831-4FA5-B4E7-5DD19766AA67}" srcOrd="0" destOrd="0" presId="urn:microsoft.com/office/officeart/2005/8/layout/default"/>
    <dgm:cxn modelId="{9B31C4F5-C6F8-4E79-AD6F-208690006DB9}" srcId="{7F6FB885-4847-482F-9FDE-6693646F7992}" destId="{BC26423E-0C7B-4EB3-B70D-298225BC7557}" srcOrd="5" destOrd="0" parTransId="{46CD36CE-8E8D-4713-915D-A438D086E446}" sibTransId="{60E6BDCF-7CE5-44E6-A5DC-9EC3E1D426CC}"/>
    <dgm:cxn modelId="{DCC498F7-4AC0-47CB-A2FD-ACFD9F36D0AA}" type="presOf" srcId="{4F4B0B4D-A287-4A9C-B679-60D06D2F016E}" destId="{C6949CD7-073C-4924-A5AA-C08E195321C1}" srcOrd="0" destOrd="0" presId="urn:microsoft.com/office/officeart/2005/8/layout/default"/>
    <dgm:cxn modelId="{77AAEAF9-3822-4119-8C23-9AE6E63F39B5}" type="presOf" srcId="{BC26423E-0C7B-4EB3-B70D-298225BC7557}" destId="{13E38F68-769C-4326-9E1F-11BD6C14DCDB}" srcOrd="0" destOrd="0" presId="urn:microsoft.com/office/officeart/2005/8/layout/default"/>
    <dgm:cxn modelId="{BD930524-2848-413A-A3C9-5FF7FEA7CB53}" type="presParOf" srcId="{BBC59F91-439D-41A6-B4AE-85B8CBAED602}" destId="{7B7F33C5-2A7B-4321-BA8B-C4468CEBD7FA}" srcOrd="0" destOrd="0" presId="urn:microsoft.com/office/officeart/2005/8/layout/default"/>
    <dgm:cxn modelId="{27AA0FA3-7FB9-4044-BE4D-4A8168970627}" type="presParOf" srcId="{BBC59F91-439D-41A6-B4AE-85B8CBAED602}" destId="{3239F0B1-31A8-47BB-AA31-DF6E2A55CEE6}" srcOrd="1" destOrd="0" presId="urn:microsoft.com/office/officeart/2005/8/layout/default"/>
    <dgm:cxn modelId="{7A5CB77F-97EF-4D6A-941E-C6326B8130BD}" type="presParOf" srcId="{BBC59F91-439D-41A6-B4AE-85B8CBAED602}" destId="{C6949CD7-073C-4924-A5AA-C08E195321C1}" srcOrd="2" destOrd="0" presId="urn:microsoft.com/office/officeart/2005/8/layout/default"/>
    <dgm:cxn modelId="{B00C0D31-ECCA-4A15-B7F7-94DAA7D77DC0}" type="presParOf" srcId="{BBC59F91-439D-41A6-B4AE-85B8CBAED602}" destId="{817316BE-85E1-4014-B7F7-C46AF0AB8B2B}" srcOrd="3" destOrd="0" presId="urn:microsoft.com/office/officeart/2005/8/layout/default"/>
    <dgm:cxn modelId="{EA0907B0-0890-491D-9FF3-65F9B13133A0}" type="presParOf" srcId="{BBC59F91-439D-41A6-B4AE-85B8CBAED602}" destId="{AB0638F0-43C0-4F04-9B06-B488A711A28D}" srcOrd="4" destOrd="0" presId="urn:microsoft.com/office/officeart/2005/8/layout/default"/>
    <dgm:cxn modelId="{BC9809ED-2F0E-49E8-A951-3C1DF8AA76E0}" type="presParOf" srcId="{BBC59F91-439D-41A6-B4AE-85B8CBAED602}" destId="{D0421BDB-E82D-4DFD-9DE9-2D346C7FF818}" srcOrd="5" destOrd="0" presId="urn:microsoft.com/office/officeart/2005/8/layout/default"/>
    <dgm:cxn modelId="{D44E1F01-9451-47DE-B1FD-180B30469BAD}" type="presParOf" srcId="{BBC59F91-439D-41A6-B4AE-85B8CBAED602}" destId="{43796AA2-8831-4FA5-B4E7-5DD19766AA67}" srcOrd="6" destOrd="0" presId="urn:microsoft.com/office/officeart/2005/8/layout/default"/>
    <dgm:cxn modelId="{714C03B2-5A42-4D31-8980-9A0C0A788A56}" type="presParOf" srcId="{BBC59F91-439D-41A6-B4AE-85B8CBAED602}" destId="{9DFECE8C-B90A-4A02-B82A-C436A2A6C41F}" srcOrd="7" destOrd="0" presId="urn:microsoft.com/office/officeart/2005/8/layout/default"/>
    <dgm:cxn modelId="{E60C7E94-4312-4B4E-BE02-C341DA885B09}" type="presParOf" srcId="{BBC59F91-439D-41A6-B4AE-85B8CBAED602}" destId="{EF7A5D77-F0AF-47D7-967D-BF8819B6A4D9}" srcOrd="8" destOrd="0" presId="urn:microsoft.com/office/officeart/2005/8/layout/default"/>
    <dgm:cxn modelId="{29144E46-804C-4639-B438-2F3838422A18}" type="presParOf" srcId="{BBC59F91-439D-41A6-B4AE-85B8CBAED602}" destId="{33DFA61B-F60D-4962-830D-F515774543CD}" srcOrd="9" destOrd="0" presId="urn:microsoft.com/office/officeart/2005/8/layout/default"/>
    <dgm:cxn modelId="{71DC1945-BE27-44A4-B014-A1BB71FED2B9}" type="presParOf" srcId="{BBC59F91-439D-41A6-B4AE-85B8CBAED602}" destId="{13E38F68-769C-4326-9E1F-11BD6C14DCDB}" srcOrd="10" destOrd="0" presId="urn:microsoft.com/office/officeart/2005/8/layout/default"/>
    <dgm:cxn modelId="{60E74233-9FF5-44C1-8FD4-EACA13082308}" type="presParOf" srcId="{BBC59F91-439D-41A6-B4AE-85B8CBAED602}" destId="{03B4F74B-8651-4E1A-B62B-9D66708E08D7}" srcOrd="11" destOrd="0" presId="urn:microsoft.com/office/officeart/2005/8/layout/default"/>
    <dgm:cxn modelId="{35CAA5C7-8FE8-4AE6-892B-09E5D97B77D6}" type="presParOf" srcId="{BBC59F91-439D-41A6-B4AE-85B8CBAED602}" destId="{B14EC803-D151-40A1-9CF3-1A980046904D}" srcOrd="12" destOrd="0" presId="urn:microsoft.com/office/officeart/2005/8/layout/default"/>
    <dgm:cxn modelId="{4EA99005-FD89-4B6F-9E8B-1958180DF195}" type="presParOf" srcId="{BBC59F91-439D-41A6-B4AE-85B8CBAED602}" destId="{B04C2BA3-D9BF-4A4C-88C0-BFF65E237BF3}" srcOrd="13" destOrd="0" presId="urn:microsoft.com/office/officeart/2005/8/layout/default"/>
    <dgm:cxn modelId="{EFCEB429-7F8E-495D-95DF-F2CD53E32BEB}" type="presParOf" srcId="{BBC59F91-439D-41A6-B4AE-85B8CBAED602}" destId="{D9CDB0EC-C5B8-42F0-930C-3E01C9B5D28C}" srcOrd="14"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5C443182-17D7-4E3C-B880-423EA768DDC3}" type="doc">
      <dgm:prSet loTypeId="urn:microsoft.com/office/officeart/2005/8/layout/hList9" loCatId="list" qsTypeId="urn:microsoft.com/office/officeart/2005/8/quickstyle/simple1" qsCatId="simple" csTypeId="urn:microsoft.com/office/officeart/2005/8/colors/accent1_2" csCatId="accent1" phldr="1"/>
      <dgm:spPr/>
      <dgm:t>
        <a:bodyPr/>
        <a:lstStyle/>
        <a:p>
          <a:endParaRPr lang="en-US"/>
        </a:p>
      </dgm:t>
    </dgm:pt>
    <dgm:pt modelId="{FBFB0BD7-CC02-4F78-A0EE-6C374B3511EB}">
      <dgm:prSet phldrT="[Text]" custT="1"/>
      <dgm:spPr/>
      <dgm:t>
        <a:bodyPr/>
        <a:lstStyle/>
        <a:p>
          <a:r>
            <a:rPr lang="en-US" sz="1200"/>
            <a:t>Applicants</a:t>
          </a:r>
          <a:r>
            <a:rPr lang="en-US" sz="1600"/>
            <a:t> </a:t>
          </a:r>
        </a:p>
      </dgm:t>
    </dgm:pt>
    <dgm:pt modelId="{7795073C-D1B4-4AD5-A76E-466B4ED1BA01}" type="parTrans" cxnId="{4A08970C-D1A6-4141-B76E-3F766414E076}">
      <dgm:prSet/>
      <dgm:spPr/>
      <dgm:t>
        <a:bodyPr/>
        <a:lstStyle/>
        <a:p>
          <a:endParaRPr lang="en-US"/>
        </a:p>
      </dgm:t>
    </dgm:pt>
    <dgm:pt modelId="{67B279F0-1422-47C0-9C59-252DADB82CEC}" type="sibTrans" cxnId="{4A08970C-D1A6-4141-B76E-3F766414E076}">
      <dgm:prSet/>
      <dgm:spPr/>
      <dgm:t>
        <a:bodyPr/>
        <a:lstStyle/>
        <a:p>
          <a:endParaRPr lang="en-US"/>
        </a:p>
      </dgm:t>
    </dgm:pt>
    <dgm:pt modelId="{E7211FE6-7AC8-4CFB-A85A-5A6841776025}">
      <dgm:prSet phldrT="[Text]"/>
      <dgm:spPr/>
      <dgm:t>
        <a:bodyPr/>
        <a:lstStyle/>
        <a:p>
          <a:r>
            <a:rPr lang="en-US"/>
            <a:t>Potentially Liable Parties</a:t>
          </a:r>
        </a:p>
      </dgm:t>
    </dgm:pt>
    <dgm:pt modelId="{6F7C5BF7-9BD8-4234-A076-E91222D9ACB7}" type="parTrans" cxnId="{1EF950BE-E5A6-4239-A79C-66D166EF727B}">
      <dgm:prSet/>
      <dgm:spPr/>
      <dgm:t>
        <a:bodyPr/>
        <a:lstStyle/>
        <a:p>
          <a:endParaRPr lang="en-US"/>
        </a:p>
      </dgm:t>
    </dgm:pt>
    <dgm:pt modelId="{10D0253C-04CE-41B1-9870-ABEDCD7D36CA}" type="sibTrans" cxnId="{1EF950BE-E5A6-4239-A79C-66D166EF727B}">
      <dgm:prSet/>
      <dgm:spPr/>
      <dgm:t>
        <a:bodyPr/>
        <a:lstStyle/>
        <a:p>
          <a:endParaRPr lang="en-US"/>
        </a:p>
      </dgm:t>
    </dgm:pt>
    <dgm:pt modelId="{BB797C2A-15BB-473A-9614-55E2A52C4336}">
      <dgm:prSet phldrT="[Text]"/>
      <dgm:spPr/>
      <dgm:t>
        <a:bodyPr/>
        <a:lstStyle/>
        <a:p>
          <a:r>
            <a:rPr lang="en-US"/>
            <a:t>Private owners/developers</a:t>
          </a:r>
        </a:p>
      </dgm:t>
    </dgm:pt>
    <dgm:pt modelId="{120E526B-9914-4F40-A367-495F6025AC0C}" type="parTrans" cxnId="{41025C03-74B5-4600-A2DC-4F7D09D73E67}">
      <dgm:prSet/>
      <dgm:spPr/>
      <dgm:t>
        <a:bodyPr/>
        <a:lstStyle/>
        <a:p>
          <a:endParaRPr lang="en-US"/>
        </a:p>
      </dgm:t>
    </dgm:pt>
    <dgm:pt modelId="{88E8E390-461B-441C-A40E-219606011F92}" type="sibTrans" cxnId="{41025C03-74B5-4600-A2DC-4F7D09D73E67}">
      <dgm:prSet/>
      <dgm:spPr/>
      <dgm:t>
        <a:bodyPr/>
        <a:lstStyle/>
        <a:p>
          <a:endParaRPr lang="en-US"/>
        </a:p>
      </dgm:t>
    </dgm:pt>
    <dgm:pt modelId="{77203BDA-EC28-4CA8-A054-297A26217D24}">
      <dgm:prSet phldrT="[Text]" custT="1"/>
      <dgm:spPr/>
      <dgm:t>
        <a:bodyPr/>
        <a:lstStyle/>
        <a:p>
          <a:r>
            <a:rPr lang="en-US" sz="1200"/>
            <a:t>Contaminants</a:t>
          </a:r>
        </a:p>
      </dgm:t>
    </dgm:pt>
    <dgm:pt modelId="{10B8DC6A-8015-41F0-B601-679DDC990008}" type="parTrans" cxnId="{B5FD6B9D-9A21-4055-9592-7D702A92D839}">
      <dgm:prSet/>
      <dgm:spPr/>
      <dgm:t>
        <a:bodyPr/>
        <a:lstStyle/>
        <a:p>
          <a:endParaRPr lang="en-US"/>
        </a:p>
      </dgm:t>
    </dgm:pt>
    <dgm:pt modelId="{E5D9D3CA-7367-4B0E-B388-86F076E04CAB}" type="sibTrans" cxnId="{B5FD6B9D-9A21-4055-9592-7D702A92D839}">
      <dgm:prSet/>
      <dgm:spPr/>
      <dgm:t>
        <a:bodyPr/>
        <a:lstStyle/>
        <a:p>
          <a:endParaRPr lang="en-US"/>
        </a:p>
      </dgm:t>
    </dgm:pt>
    <dgm:pt modelId="{F9DF992B-9442-4525-9AF9-1B8ACA80E121}">
      <dgm:prSet phldrT="[Text]"/>
      <dgm:spPr/>
      <dgm:t>
        <a:bodyPr/>
        <a:lstStyle/>
        <a:p>
          <a:r>
            <a:rPr lang="en-US"/>
            <a:t>Sites listed on National Priorities List</a:t>
          </a:r>
        </a:p>
      </dgm:t>
    </dgm:pt>
    <dgm:pt modelId="{907B4C85-B432-4C88-A021-421D3377F756}" type="parTrans" cxnId="{A97D911B-01A5-4AED-984F-64FCEC9B265A}">
      <dgm:prSet/>
      <dgm:spPr/>
      <dgm:t>
        <a:bodyPr/>
        <a:lstStyle/>
        <a:p>
          <a:endParaRPr lang="en-US"/>
        </a:p>
      </dgm:t>
    </dgm:pt>
    <dgm:pt modelId="{E6329E0B-FD6A-4287-A2BB-B464B4211827}" type="sibTrans" cxnId="{A97D911B-01A5-4AED-984F-64FCEC9B265A}">
      <dgm:prSet/>
      <dgm:spPr/>
      <dgm:t>
        <a:bodyPr/>
        <a:lstStyle/>
        <a:p>
          <a:endParaRPr lang="en-US"/>
        </a:p>
      </dgm:t>
    </dgm:pt>
    <dgm:pt modelId="{5787F12D-7E43-4CFC-853D-931D8408E921}">
      <dgm:prSet phldrT="[Text]"/>
      <dgm:spPr/>
      <dgm:t>
        <a:bodyPr/>
        <a:lstStyle/>
        <a:p>
          <a:r>
            <a:rPr lang="en-US"/>
            <a:t>Sites subject to CERCLA order</a:t>
          </a:r>
        </a:p>
      </dgm:t>
    </dgm:pt>
    <dgm:pt modelId="{15B5EBE6-D83B-44D3-95CA-5EC3194A761A}" type="parTrans" cxnId="{714F4F71-0C0D-4DF4-A9C5-7E44ECCB0033}">
      <dgm:prSet/>
      <dgm:spPr/>
      <dgm:t>
        <a:bodyPr/>
        <a:lstStyle/>
        <a:p>
          <a:endParaRPr lang="en-US"/>
        </a:p>
      </dgm:t>
    </dgm:pt>
    <dgm:pt modelId="{3A72C7C7-89FA-45A5-8DDA-4E6C48FBA4CB}" type="sibTrans" cxnId="{714F4F71-0C0D-4DF4-A9C5-7E44ECCB0033}">
      <dgm:prSet/>
      <dgm:spPr/>
      <dgm:t>
        <a:bodyPr/>
        <a:lstStyle/>
        <a:p>
          <a:endParaRPr lang="en-US"/>
        </a:p>
      </dgm:t>
    </dgm:pt>
    <dgm:pt modelId="{7F7BE329-7504-445E-A8FC-28495AD221F5}">
      <dgm:prSet/>
      <dgm:spPr/>
      <dgm:t>
        <a:bodyPr/>
        <a:lstStyle/>
        <a:p>
          <a:r>
            <a:rPr lang="en-US"/>
            <a:t>Sites subject to the control of the federal government</a:t>
          </a:r>
        </a:p>
      </dgm:t>
    </dgm:pt>
    <dgm:pt modelId="{BF2FD85B-8B51-4B43-9696-2099F88EA8E6}" type="parTrans" cxnId="{CCE8620D-FBF9-499D-8620-2A2E5824C692}">
      <dgm:prSet/>
      <dgm:spPr/>
      <dgm:t>
        <a:bodyPr/>
        <a:lstStyle/>
        <a:p>
          <a:endParaRPr lang="en-US"/>
        </a:p>
      </dgm:t>
    </dgm:pt>
    <dgm:pt modelId="{E5DECE22-37F9-41CE-A19F-621620579FE1}" type="sibTrans" cxnId="{CCE8620D-FBF9-499D-8620-2A2E5824C692}">
      <dgm:prSet/>
      <dgm:spPr/>
      <dgm:t>
        <a:bodyPr/>
        <a:lstStyle/>
        <a:p>
          <a:endParaRPr lang="en-US"/>
        </a:p>
      </dgm:t>
    </dgm:pt>
    <dgm:pt modelId="{0999D033-5523-4929-988E-EC6A89CA8936}" type="pres">
      <dgm:prSet presAssocID="{5C443182-17D7-4E3C-B880-423EA768DDC3}" presName="list" presStyleCnt="0">
        <dgm:presLayoutVars>
          <dgm:dir/>
          <dgm:animLvl val="lvl"/>
        </dgm:presLayoutVars>
      </dgm:prSet>
      <dgm:spPr/>
    </dgm:pt>
    <dgm:pt modelId="{47E3BD19-7D2D-451C-8C7A-5BABF1DF4BC1}" type="pres">
      <dgm:prSet presAssocID="{FBFB0BD7-CC02-4F78-A0EE-6C374B3511EB}" presName="posSpace" presStyleCnt="0"/>
      <dgm:spPr/>
    </dgm:pt>
    <dgm:pt modelId="{15B12C76-DF90-4970-A067-6052CEC182E0}" type="pres">
      <dgm:prSet presAssocID="{FBFB0BD7-CC02-4F78-A0EE-6C374B3511EB}" presName="vertFlow" presStyleCnt="0"/>
      <dgm:spPr/>
    </dgm:pt>
    <dgm:pt modelId="{03B9EA28-69D6-4A3B-AB29-8C2BDD37B1E0}" type="pres">
      <dgm:prSet presAssocID="{FBFB0BD7-CC02-4F78-A0EE-6C374B3511EB}" presName="topSpace" presStyleCnt="0"/>
      <dgm:spPr/>
    </dgm:pt>
    <dgm:pt modelId="{EA097747-5DF1-4A3E-8E7C-23479EEE957B}" type="pres">
      <dgm:prSet presAssocID="{FBFB0BD7-CC02-4F78-A0EE-6C374B3511EB}" presName="firstComp" presStyleCnt="0"/>
      <dgm:spPr/>
    </dgm:pt>
    <dgm:pt modelId="{B892E0F7-348C-43E7-9613-B6726D54AC99}" type="pres">
      <dgm:prSet presAssocID="{FBFB0BD7-CC02-4F78-A0EE-6C374B3511EB}" presName="firstChild" presStyleLbl="bgAccFollowNode1" presStyleIdx="0" presStyleCnt="5" custLinFactNeighborX="1379" custLinFactNeighborY="38"/>
      <dgm:spPr/>
    </dgm:pt>
    <dgm:pt modelId="{09B7A4F8-F389-4A39-AF6C-2A0A03DC9CF7}" type="pres">
      <dgm:prSet presAssocID="{FBFB0BD7-CC02-4F78-A0EE-6C374B3511EB}" presName="firstChildTx" presStyleLbl="bgAccFollowNode1" presStyleIdx="0" presStyleCnt="5">
        <dgm:presLayoutVars>
          <dgm:bulletEnabled val="1"/>
        </dgm:presLayoutVars>
      </dgm:prSet>
      <dgm:spPr/>
    </dgm:pt>
    <dgm:pt modelId="{1C396A5B-6342-44B2-9BB1-44DBE5265F35}" type="pres">
      <dgm:prSet presAssocID="{BB797C2A-15BB-473A-9614-55E2A52C4336}" presName="comp" presStyleCnt="0"/>
      <dgm:spPr/>
    </dgm:pt>
    <dgm:pt modelId="{A0224364-2236-490F-AB3F-4D9DACE5D97F}" type="pres">
      <dgm:prSet presAssocID="{BB797C2A-15BB-473A-9614-55E2A52C4336}" presName="child" presStyleLbl="bgAccFollowNode1" presStyleIdx="1" presStyleCnt="5" custLinFactNeighborX="1379" custLinFactNeighborY="958"/>
      <dgm:spPr/>
    </dgm:pt>
    <dgm:pt modelId="{85F6CECC-E71C-4F2C-89C2-74969CB15BA2}" type="pres">
      <dgm:prSet presAssocID="{BB797C2A-15BB-473A-9614-55E2A52C4336}" presName="childTx" presStyleLbl="bgAccFollowNode1" presStyleIdx="1" presStyleCnt="5">
        <dgm:presLayoutVars>
          <dgm:bulletEnabled val="1"/>
        </dgm:presLayoutVars>
      </dgm:prSet>
      <dgm:spPr/>
    </dgm:pt>
    <dgm:pt modelId="{77C8C5D1-043F-4026-9F23-43F5FF6D33B2}" type="pres">
      <dgm:prSet presAssocID="{FBFB0BD7-CC02-4F78-A0EE-6C374B3511EB}" presName="negSpace" presStyleCnt="0"/>
      <dgm:spPr/>
    </dgm:pt>
    <dgm:pt modelId="{60670F85-D972-407D-AE20-A096697AECC5}" type="pres">
      <dgm:prSet presAssocID="{FBFB0BD7-CC02-4F78-A0EE-6C374B3511EB}" presName="circle" presStyleLbl="node1" presStyleIdx="0" presStyleCnt="2" custLinFactNeighborX="6699" custLinFactNeighborY="-53"/>
      <dgm:spPr/>
    </dgm:pt>
    <dgm:pt modelId="{D502F8F0-4E05-40B3-9FE0-B3BB8963C3BD}" type="pres">
      <dgm:prSet presAssocID="{67B279F0-1422-47C0-9C59-252DADB82CEC}" presName="transSpace" presStyleCnt="0"/>
      <dgm:spPr/>
    </dgm:pt>
    <dgm:pt modelId="{7BEB4D67-6195-4717-B11D-5DB250E8D1FC}" type="pres">
      <dgm:prSet presAssocID="{77203BDA-EC28-4CA8-A054-297A26217D24}" presName="posSpace" presStyleCnt="0"/>
      <dgm:spPr/>
    </dgm:pt>
    <dgm:pt modelId="{FB103AE9-AE7F-4EF6-8848-B795F8185BB3}" type="pres">
      <dgm:prSet presAssocID="{77203BDA-EC28-4CA8-A054-297A26217D24}" presName="vertFlow" presStyleCnt="0"/>
      <dgm:spPr/>
    </dgm:pt>
    <dgm:pt modelId="{4DABD4D4-F34B-49B5-93F8-315C65934FCB}" type="pres">
      <dgm:prSet presAssocID="{77203BDA-EC28-4CA8-A054-297A26217D24}" presName="topSpace" presStyleCnt="0"/>
      <dgm:spPr/>
    </dgm:pt>
    <dgm:pt modelId="{F928F855-C392-40A3-984F-69010915889B}" type="pres">
      <dgm:prSet presAssocID="{77203BDA-EC28-4CA8-A054-297A26217D24}" presName="firstComp" presStyleCnt="0"/>
      <dgm:spPr/>
    </dgm:pt>
    <dgm:pt modelId="{6421BA58-A011-4269-89A6-94EC8C063B64}" type="pres">
      <dgm:prSet presAssocID="{77203BDA-EC28-4CA8-A054-297A26217D24}" presName="firstChild" presStyleLbl="bgAccFollowNode1" presStyleIdx="2" presStyleCnt="5"/>
      <dgm:spPr/>
    </dgm:pt>
    <dgm:pt modelId="{367B95F2-45C0-48BC-948E-5ED50BAFD1C4}" type="pres">
      <dgm:prSet presAssocID="{77203BDA-EC28-4CA8-A054-297A26217D24}" presName="firstChildTx" presStyleLbl="bgAccFollowNode1" presStyleIdx="2" presStyleCnt="5">
        <dgm:presLayoutVars>
          <dgm:bulletEnabled val="1"/>
        </dgm:presLayoutVars>
      </dgm:prSet>
      <dgm:spPr/>
    </dgm:pt>
    <dgm:pt modelId="{4EB331E5-E1E3-4477-81E5-8AC2CD0233B3}" type="pres">
      <dgm:prSet presAssocID="{5787F12D-7E43-4CFC-853D-931D8408E921}" presName="comp" presStyleCnt="0"/>
      <dgm:spPr/>
    </dgm:pt>
    <dgm:pt modelId="{A31ACAD9-4371-40F8-8FA1-09B72091B4AC}" type="pres">
      <dgm:prSet presAssocID="{5787F12D-7E43-4CFC-853D-931D8408E921}" presName="child" presStyleLbl="bgAccFollowNode1" presStyleIdx="3" presStyleCnt="5"/>
      <dgm:spPr/>
    </dgm:pt>
    <dgm:pt modelId="{14D144F1-C3ED-4DB7-A0A9-FD3560B98F17}" type="pres">
      <dgm:prSet presAssocID="{5787F12D-7E43-4CFC-853D-931D8408E921}" presName="childTx" presStyleLbl="bgAccFollowNode1" presStyleIdx="3" presStyleCnt="5">
        <dgm:presLayoutVars>
          <dgm:bulletEnabled val="1"/>
        </dgm:presLayoutVars>
      </dgm:prSet>
      <dgm:spPr/>
    </dgm:pt>
    <dgm:pt modelId="{72905B6B-9DE7-4467-9F1D-53FCFD59AE5C}" type="pres">
      <dgm:prSet presAssocID="{7F7BE329-7504-445E-A8FC-28495AD221F5}" presName="comp" presStyleCnt="0"/>
      <dgm:spPr/>
    </dgm:pt>
    <dgm:pt modelId="{86384483-3BCE-4CCC-83E4-534A80D73A9D}" type="pres">
      <dgm:prSet presAssocID="{7F7BE329-7504-445E-A8FC-28495AD221F5}" presName="child" presStyleLbl="bgAccFollowNode1" presStyleIdx="4" presStyleCnt="5"/>
      <dgm:spPr/>
    </dgm:pt>
    <dgm:pt modelId="{D3BB6A91-AF3B-44FD-8C31-E650B73E85F9}" type="pres">
      <dgm:prSet presAssocID="{7F7BE329-7504-445E-A8FC-28495AD221F5}" presName="childTx" presStyleLbl="bgAccFollowNode1" presStyleIdx="4" presStyleCnt="5">
        <dgm:presLayoutVars>
          <dgm:bulletEnabled val="1"/>
        </dgm:presLayoutVars>
      </dgm:prSet>
      <dgm:spPr/>
    </dgm:pt>
    <dgm:pt modelId="{FC7093FD-B294-46F3-BF4C-4913C5E49CAE}" type="pres">
      <dgm:prSet presAssocID="{77203BDA-EC28-4CA8-A054-297A26217D24}" presName="negSpace" presStyleCnt="0"/>
      <dgm:spPr/>
    </dgm:pt>
    <dgm:pt modelId="{7615618F-B6FF-4449-8EFE-1A8CFF9B6648}" type="pres">
      <dgm:prSet presAssocID="{77203BDA-EC28-4CA8-A054-297A26217D24}" presName="circle" presStyleLbl="node1" presStyleIdx="1" presStyleCnt="2"/>
      <dgm:spPr/>
    </dgm:pt>
  </dgm:ptLst>
  <dgm:cxnLst>
    <dgm:cxn modelId="{4DE10601-A0D5-4684-BF3F-EB0B067C8BD7}" type="presOf" srcId="{5787F12D-7E43-4CFC-853D-931D8408E921}" destId="{14D144F1-C3ED-4DB7-A0A9-FD3560B98F17}" srcOrd="1" destOrd="0" presId="urn:microsoft.com/office/officeart/2005/8/layout/hList9"/>
    <dgm:cxn modelId="{41025C03-74B5-4600-A2DC-4F7D09D73E67}" srcId="{FBFB0BD7-CC02-4F78-A0EE-6C374B3511EB}" destId="{BB797C2A-15BB-473A-9614-55E2A52C4336}" srcOrd="1" destOrd="0" parTransId="{120E526B-9914-4F40-A367-495F6025AC0C}" sibTransId="{88E8E390-461B-441C-A40E-219606011F92}"/>
    <dgm:cxn modelId="{4A08970C-D1A6-4141-B76E-3F766414E076}" srcId="{5C443182-17D7-4E3C-B880-423EA768DDC3}" destId="{FBFB0BD7-CC02-4F78-A0EE-6C374B3511EB}" srcOrd="0" destOrd="0" parTransId="{7795073C-D1B4-4AD5-A76E-466B4ED1BA01}" sibTransId="{67B279F0-1422-47C0-9C59-252DADB82CEC}"/>
    <dgm:cxn modelId="{CCE8620D-FBF9-499D-8620-2A2E5824C692}" srcId="{77203BDA-EC28-4CA8-A054-297A26217D24}" destId="{7F7BE329-7504-445E-A8FC-28495AD221F5}" srcOrd="2" destOrd="0" parTransId="{BF2FD85B-8B51-4B43-9696-2099F88EA8E6}" sibTransId="{E5DECE22-37F9-41CE-A19F-621620579FE1}"/>
    <dgm:cxn modelId="{36625B11-F739-4995-8716-E26B635CF366}" type="presOf" srcId="{F9DF992B-9442-4525-9AF9-1B8ACA80E121}" destId="{367B95F2-45C0-48BC-948E-5ED50BAFD1C4}" srcOrd="1" destOrd="0" presId="urn:microsoft.com/office/officeart/2005/8/layout/hList9"/>
    <dgm:cxn modelId="{21CBC41A-85B5-45BD-BF85-02BC465BD85E}" type="presOf" srcId="{E7211FE6-7AC8-4CFB-A85A-5A6841776025}" destId="{09B7A4F8-F389-4A39-AF6C-2A0A03DC9CF7}" srcOrd="1" destOrd="0" presId="urn:microsoft.com/office/officeart/2005/8/layout/hList9"/>
    <dgm:cxn modelId="{A97D911B-01A5-4AED-984F-64FCEC9B265A}" srcId="{77203BDA-EC28-4CA8-A054-297A26217D24}" destId="{F9DF992B-9442-4525-9AF9-1B8ACA80E121}" srcOrd="0" destOrd="0" parTransId="{907B4C85-B432-4C88-A021-421D3377F756}" sibTransId="{E6329E0B-FD6A-4287-A2BB-B464B4211827}"/>
    <dgm:cxn modelId="{02C0821E-E478-43F2-926F-C58070D88C63}" type="presOf" srcId="{F9DF992B-9442-4525-9AF9-1B8ACA80E121}" destId="{6421BA58-A011-4269-89A6-94EC8C063B64}" srcOrd="0" destOrd="0" presId="urn:microsoft.com/office/officeart/2005/8/layout/hList9"/>
    <dgm:cxn modelId="{DABDDC6F-EF89-46E0-A655-08F261E220EB}" type="presOf" srcId="{7F7BE329-7504-445E-A8FC-28495AD221F5}" destId="{86384483-3BCE-4CCC-83E4-534A80D73A9D}" srcOrd="0" destOrd="0" presId="urn:microsoft.com/office/officeart/2005/8/layout/hList9"/>
    <dgm:cxn modelId="{714F4F71-0C0D-4DF4-A9C5-7E44ECCB0033}" srcId="{77203BDA-EC28-4CA8-A054-297A26217D24}" destId="{5787F12D-7E43-4CFC-853D-931D8408E921}" srcOrd="1" destOrd="0" parTransId="{15B5EBE6-D83B-44D3-95CA-5EC3194A761A}" sibTransId="{3A72C7C7-89FA-45A5-8DDA-4E6C48FBA4CB}"/>
    <dgm:cxn modelId="{B66F2974-B310-4230-B4CB-2AB85A5ACFC9}" type="presOf" srcId="{BB797C2A-15BB-473A-9614-55E2A52C4336}" destId="{85F6CECC-E71C-4F2C-89C2-74969CB15BA2}" srcOrd="1" destOrd="0" presId="urn:microsoft.com/office/officeart/2005/8/layout/hList9"/>
    <dgm:cxn modelId="{D105447F-3BFA-4EA9-B300-CE32348B5345}" type="presOf" srcId="{FBFB0BD7-CC02-4F78-A0EE-6C374B3511EB}" destId="{60670F85-D972-407D-AE20-A096697AECC5}" srcOrd="0" destOrd="0" presId="urn:microsoft.com/office/officeart/2005/8/layout/hList9"/>
    <dgm:cxn modelId="{B5FD6B9D-9A21-4055-9592-7D702A92D839}" srcId="{5C443182-17D7-4E3C-B880-423EA768DDC3}" destId="{77203BDA-EC28-4CA8-A054-297A26217D24}" srcOrd="1" destOrd="0" parTransId="{10B8DC6A-8015-41F0-B601-679DDC990008}" sibTransId="{E5D9D3CA-7367-4B0E-B388-86F076E04CAB}"/>
    <dgm:cxn modelId="{1EF950BE-E5A6-4239-A79C-66D166EF727B}" srcId="{FBFB0BD7-CC02-4F78-A0EE-6C374B3511EB}" destId="{E7211FE6-7AC8-4CFB-A85A-5A6841776025}" srcOrd="0" destOrd="0" parTransId="{6F7C5BF7-9BD8-4234-A076-E91222D9ACB7}" sibTransId="{10D0253C-04CE-41B1-9870-ABEDCD7D36CA}"/>
    <dgm:cxn modelId="{412680C1-B00E-4524-AE83-360F61301C74}" type="presOf" srcId="{5787F12D-7E43-4CFC-853D-931D8408E921}" destId="{A31ACAD9-4371-40F8-8FA1-09B72091B4AC}" srcOrd="0" destOrd="0" presId="urn:microsoft.com/office/officeart/2005/8/layout/hList9"/>
    <dgm:cxn modelId="{6E27CBD2-FE7A-4FDC-A285-497536EF2312}" type="presOf" srcId="{E7211FE6-7AC8-4CFB-A85A-5A6841776025}" destId="{B892E0F7-348C-43E7-9613-B6726D54AC99}" srcOrd="0" destOrd="0" presId="urn:microsoft.com/office/officeart/2005/8/layout/hList9"/>
    <dgm:cxn modelId="{C776EBDC-86CC-40D8-8023-8131C5E567F7}" type="presOf" srcId="{77203BDA-EC28-4CA8-A054-297A26217D24}" destId="{7615618F-B6FF-4449-8EFE-1A8CFF9B6648}" srcOrd="0" destOrd="0" presId="urn:microsoft.com/office/officeart/2005/8/layout/hList9"/>
    <dgm:cxn modelId="{BDDA5AEA-1926-4B96-BD9F-E7480D440CD3}" type="presOf" srcId="{5C443182-17D7-4E3C-B880-423EA768DDC3}" destId="{0999D033-5523-4929-988E-EC6A89CA8936}" srcOrd="0" destOrd="0" presId="urn:microsoft.com/office/officeart/2005/8/layout/hList9"/>
    <dgm:cxn modelId="{F2C20CEF-E713-48D2-9EDC-48F3E3500ECF}" type="presOf" srcId="{7F7BE329-7504-445E-A8FC-28495AD221F5}" destId="{D3BB6A91-AF3B-44FD-8C31-E650B73E85F9}" srcOrd="1" destOrd="0" presId="urn:microsoft.com/office/officeart/2005/8/layout/hList9"/>
    <dgm:cxn modelId="{FC7758FF-1295-4A3E-ABCF-B6D076F5C682}" type="presOf" srcId="{BB797C2A-15BB-473A-9614-55E2A52C4336}" destId="{A0224364-2236-490F-AB3F-4D9DACE5D97F}" srcOrd="0" destOrd="0" presId="urn:microsoft.com/office/officeart/2005/8/layout/hList9"/>
    <dgm:cxn modelId="{362887A0-EAD8-4001-A38A-FDD9A7AE4DB3}" type="presParOf" srcId="{0999D033-5523-4929-988E-EC6A89CA8936}" destId="{47E3BD19-7D2D-451C-8C7A-5BABF1DF4BC1}" srcOrd="0" destOrd="0" presId="urn:microsoft.com/office/officeart/2005/8/layout/hList9"/>
    <dgm:cxn modelId="{BC974A30-0329-4364-8212-DDB671D2A538}" type="presParOf" srcId="{0999D033-5523-4929-988E-EC6A89CA8936}" destId="{15B12C76-DF90-4970-A067-6052CEC182E0}" srcOrd="1" destOrd="0" presId="urn:microsoft.com/office/officeart/2005/8/layout/hList9"/>
    <dgm:cxn modelId="{CA16A76F-2829-4B4B-8B1F-D8F8316AF1DA}" type="presParOf" srcId="{15B12C76-DF90-4970-A067-6052CEC182E0}" destId="{03B9EA28-69D6-4A3B-AB29-8C2BDD37B1E0}" srcOrd="0" destOrd="0" presId="urn:microsoft.com/office/officeart/2005/8/layout/hList9"/>
    <dgm:cxn modelId="{51A9AAF8-73E4-48D4-AFA7-3A127C51BFAF}" type="presParOf" srcId="{15B12C76-DF90-4970-A067-6052CEC182E0}" destId="{EA097747-5DF1-4A3E-8E7C-23479EEE957B}" srcOrd="1" destOrd="0" presId="urn:microsoft.com/office/officeart/2005/8/layout/hList9"/>
    <dgm:cxn modelId="{C2C83646-0D85-4E42-A7C6-9AE95AA2A62F}" type="presParOf" srcId="{EA097747-5DF1-4A3E-8E7C-23479EEE957B}" destId="{B892E0F7-348C-43E7-9613-B6726D54AC99}" srcOrd="0" destOrd="0" presId="urn:microsoft.com/office/officeart/2005/8/layout/hList9"/>
    <dgm:cxn modelId="{907F187E-B926-458F-8BA4-92EF4CA05A82}" type="presParOf" srcId="{EA097747-5DF1-4A3E-8E7C-23479EEE957B}" destId="{09B7A4F8-F389-4A39-AF6C-2A0A03DC9CF7}" srcOrd="1" destOrd="0" presId="urn:microsoft.com/office/officeart/2005/8/layout/hList9"/>
    <dgm:cxn modelId="{166B336B-0F49-4248-A22A-F41B8E376F50}" type="presParOf" srcId="{15B12C76-DF90-4970-A067-6052CEC182E0}" destId="{1C396A5B-6342-44B2-9BB1-44DBE5265F35}" srcOrd="2" destOrd="0" presId="urn:microsoft.com/office/officeart/2005/8/layout/hList9"/>
    <dgm:cxn modelId="{35332568-7DBA-424B-B17D-683E867B4794}" type="presParOf" srcId="{1C396A5B-6342-44B2-9BB1-44DBE5265F35}" destId="{A0224364-2236-490F-AB3F-4D9DACE5D97F}" srcOrd="0" destOrd="0" presId="urn:microsoft.com/office/officeart/2005/8/layout/hList9"/>
    <dgm:cxn modelId="{38B5445A-305D-4202-962E-15D6144FC9F9}" type="presParOf" srcId="{1C396A5B-6342-44B2-9BB1-44DBE5265F35}" destId="{85F6CECC-E71C-4F2C-89C2-74969CB15BA2}" srcOrd="1" destOrd="0" presId="urn:microsoft.com/office/officeart/2005/8/layout/hList9"/>
    <dgm:cxn modelId="{403B7C0D-1A2B-4E4B-9DCE-1B33FD048951}" type="presParOf" srcId="{0999D033-5523-4929-988E-EC6A89CA8936}" destId="{77C8C5D1-043F-4026-9F23-43F5FF6D33B2}" srcOrd="2" destOrd="0" presId="urn:microsoft.com/office/officeart/2005/8/layout/hList9"/>
    <dgm:cxn modelId="{5CB3501F-B399-4167-AB7F-7AD2C50F56F2}" type="presParOf" srcId="{0999D033-5523-4929-988E-EC6A89CA8936}" destId="{60670F85-D972-407D-AE20-A096697AECC5}" srcOrd="3" destOrd="0" presId="urn:microsoft.com/office/officeart/2005/8/layout/hList9"/>
    <dgm:cxn modelId="{A94A01B8-0FF4-4933-A150-F036B1CD6DC1}" type="presParOf" srcId="{0999D033-5523-4929-988E-EC6A89CA8936}" destId="{D502F8F0-4E05-40B3-9FE0-B3BB8963C3BD}" srcOrd="4" destOrd="0" presId="urn:microsoft.com/office/officeart/2005/8/layout/hList9"/>
    <dgm:cxn modelId="{5833920E-5E3D-43D9-83B8-51E4EA9A48C8}" type="presParOf" srcId="{0999D033-5523-4929-988E-EC6A89CA8936}" destId="{7BEB4D67-6195-4717-B11D-5DB250E8D1FC}" srcOrd="5" destOrd="0" presId="urn:microsoft.com/office/officeart/2005/8/layout/hList9"/>
    <dgm:cxn modelId="{A98F86C1-A5A1-4724-9323-C53372300EAA}" type="presParOf" srcId="{0999D033-5523-4929-988E-EC6A89CA8936}" destId="{FB103AE9-AE7F-4EF6-8848-B795F8185BB3}" srcOrd="6" destOrd="0" presId="urn:microsoft.com/office/officeart/2005/8/layout/hList9"/>
    <dgm:cxn modelId="{A96F7A01-F035-407D-9341-11CEB35DE0E6}" type="presParOf" srcId="{FB103AE9-AE7F-4EF6-8848-B795F8185BB3}" destId="{4DABD4D4-F34B-49B5-93F8-315C65934FCB}" srcOrd="0" destOrd="0" presId="urn:microsoft.com/office/officeart/2005/8/layout/hList9"/>
    <dgm:cxn modelId="{0379D90D-14D7-4F61-BC2D-CC701A75FA13}" type="presParOf" srcId="{FB103AE9-AE7F-4EF6-8848-B795F8185BB3}" destId="{F928F855-C392-40A3-984F-69010915889B}" srcOrd="1" destOrd="0" presId="urn:microsoft.com/office/officeart/2005/8/layout/hList9"/>
    <dgm:cxn modelId="{FB808275-664A-4728-894E-E9FC47AB7CE0}" type="presParOf" srcId="{F928F855-C392-40A3-984F-69010915889B}" destId="{6421BA58-A011-4269-89A6-94EC8C063B64}" srcOrd="0" destOrd="0" presId="urn:microsoft.com/office/officeart/2005/8/layout/hList9"/>
    <dgm:cxn modelId="{256BD4FA-6D96-44E6-8EFC-4A1CE8184121}" type="presParOf" srcId="{F928F855-C392-40A3-984F-69010915889B}" destId="{367B95F2-45C0-48BC-948E-5ED50BAFD1C4}" srcOrd="1" destOrd="0" presId="urn:microsoft.com/office/officeart/2005/8/layout/hList9"/>
    <dgm:cxn modelId="{382E23D4-2C49-4289-90CF-9A5D152D16C8}" type="presParOf" srcId="{FB103AE9-AE7F-4EF6-8848-B795F8185BB3}" destId="{4EB331E5-E1E3-4477-81E5-8AC2CD0233B3}" srcOrd="2" destOrd="0" presId="urn:microsoft.com/office/officeart/2005/8/layout/hList9"/>
    <dgm:cxn modelId="{CAF1828D-CF9F-400E-82D3-1BE48980E789}" type="presParOf" srcId="{4EB331E5-E1E3-4477-81E5-8AC2CD0233B3}" destId="{A31ACAD9-4371-40F8-8FA1-09B72091B4AC}" srcOrd="0" destOrd="0" presId="urn:microsoft.com/office/officeart/2005/8/layout/hList9"/>
    <dgm:cxn modelId="{18B1408A-256D-4014-ABC8-CBDE5A226C99}" type="presParOf" srcId="{4EB331E5-E1E3-4477-81E5-8AC2CD0233B3}" destId="{14D144F1-C3ED-4DB7-A0A9-FD3560B98F17}" srcOrd="1" destOrd="0" presId="urn:microsoft.com/office/officeart/2005/8/layout/hList9"/>
    <dgm:cxn modelId="{2A39ED3B-ED3D-47E8-8FAA-B7D687AD6B1D}" type="presParOf" srcId="{FB103AE9-AE7F-4EF6-8848-B795F8185BB3}" destId="{72905B6B-9DE7-4467-9F1D-53FCFD59AE5C}" srcOrd="3" destOrd="0" presId="urn:microsoft.com/office/officeart/2005/8/layout/hList9"/>
    <dgm:cxn modelId="{BD585B3C-EBCE-4460-A85A-57A887C82D06}" type="presParOf" srcId="{72905B6B-9DE7-4467-9F1D-53FCFD59AE5C}" destId="{86384483-3BCE-4CCC-83E4-534A80D73A9D}" srcOrd="0" destOrd="0" presId="urn:microsoft.com/office/officeart/2005/8/layout/hList9"/>
    <dgm:cxn modelId="{3565BFF8-25AE-45D6-87EB-E69395FACDD8}" type="presParOf" srcId="{72905B6B-9DE7-4467-9F1D-53FCFD59AE5C}" destId="{D3BB6A91-AF3B-44FD-8C31-E650B73E85F9}" srcOrd="1" destOrd="0" presId="urn:microsoft.com/office/officeart/2005/8/layout/hList9"/>
    <dgm:cxn modelId="{D11AE241-3A59-4D53-BB2D-35CCB10EA5ED}" type="presParOf" srcId="{0999D033-5523-4929-988E-EC6A89CA8936}" destId="{FC7093FD-B294-46F3-BF4C-4913C5E49CAE}" srcOrd="7" destOrd="0" presId="urn:microsoft.com/office/officeart/2005/8/layout/hList9"/>
    <dgm:cxn modelId="{22E4DFC4-CAD2-42A6-A61D-2046A73936A7}" type="presParOf" srcId="{0999D033-5523-4929-988E-EC6A89CA8936}" destId="{7615618F-B6FF-4449-8EFE-1A8CFF9B6648}" srcOrd="8" destOrd="0" presId="urn:microsoft.com/office/officeart/2005/8/layout/hList9"/>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F45A3F7-9955-470B-AEC3-AC7A78F82A7D}">
      <dsp:nvSpPr>
        <dsp:cNvPr id="0" name=""/>
        <dsp:cNvSpPr/>
      </dsp:nvSpPr>
      <dsp:spPr>
        <a:xfrm>
          <a:off x="1449" y="2282317"/>
          <a:ext cx="2373721" cy="949488"/>
        </a:xfrm>
        <a:prstGeom prst="homePlate">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40005" rIns="20003" bIns="40005" numCol="1" spcCol="1270" anchor="ctr" anchorCtr="0">
          <a:noAutofit/>
        </a:bodyPr>
        <a:lstStyle/>
        <a:p>
          <a:pPr marL="0" lvl="0" indent="0" algn="ctr" defTabSz="666750">
            <a:lnSpc>
              <a:spcPct val="90000"/>
            </a:lnSpc>
            <a:spcBef>
              <a:spcPct val="0"/>
            </a:spcBef>
            <a:spcAft>
              <a:spcPct val="35000"/>
            </a:spcAft>
            <a:buNone/>
          </a:pPr>
          <a:r>
            <a:rPr lang="en-US" sz="1500" kern="1200"/>
            <a:t>Determine reuse and vision goals</a:t>
          </a:r>
        </a:p>
      </dsp:txBody>
      <dsp:txXfrm>
        <a:off x="1449" y="2282317"/>
        <a:ext cx="2136349" cy="949488"/>
      </dsp:txXfrm>
    </dsp:sp>
    <dsp:sp modelId="{41E8E4E3-3068-4663-A8D6-EB46A4AE276E}">
      <dsp:nvSpPr>
        <dsp:cNvPr id="0" name=""/>
        <dsp:cNvSpPr/>
      </dsp:nvSpPr>
      <dsp:spPr>
        <a:xfrm>
          <a:off x="1901712" y="2288280"/>
          <a:ext cx="2373721" cy="949488"/>
        </a:xfrm>
        <a:prstGeom prst="chevron">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008" tIns="40005" rIns="20003" bIns="40005" numCol="1" spcCol="1270" anchor="ctr" anchorCtr="0">
          <a:noAutofit/>
        </a:bodyPr>
        <a:lstStyle/>
        <a:p>
          <a:pPr marL="0" lvl="0" indent="0" algn="ctr" defTabSz="666750">
            <a:lnSpc>
              <a:spcPct val="90000"/>
            </a:lnSpc>
            <a:spcBef>
              <a:spcPct val="0"/>
            </a:spcBef>
            <a:spcAft>
              <a:spcPct val="35000"/>
            </a:spcAft>
            <a:buNone/>
          </a:pPr>
          <a:r>
            <a:rPr lang="en-US" sz="1500" kern="1200"/>
            <a:t>Identify Brownfield sites</a:t>
          </a:r>
        </a:p>
      </dsp:txBody>
      <dsp:txXfrm>
        <a:off x="2376456" y="2288280"/>
        <a:ext cx="1424233" cy="949488"/>
      </dsp:txXfrm>
    </dsp:sp>
    <dsp:sp modelId="{BE5E46AA-7729-46ED-84BC-F4599714A9B4}">
      <dsp:nvSpPr>
        <dsp:cNvPr id="0" name=""/>
        <dsp:cNvSpPr/>
      </dsp:nvSpPr>
      <dsp:spPr>
        <a:xfrm>
          <a:off x="3799402" y="2282317"/>
          <a:ext cx="2373721" cy="949488"/>
        </a:xfrm>
        <a:prstGeom prst="chevron">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008" tIns="40005" rIns="20003" bIns="40005" numCol="1" spcCol="1270" anchor="ctr" anchorCtr="0">
          <a:noAutofit/>
        </a:bodyPr>
        <a:lstStyle/>
        <a:p>
          <a:pPr marL="0" lvl="0" indent="0" algn="ctr" defTabSz="666750">
            <a:lnSpc>
              <a:spcPct val="90000"/>
            </a:lnSpc>
            <a:spcBef>
              <a:spcPct val="0"/>
            </a:spcBef>
            <a:spcAft>
              <a:spcPct val="35000"/>
            </a:spcAft>
            <a:buNone/>
          </a:pPr>
          <a:r>
            <a:rPr lang="en-US" sz="1500" kern="1200"/>
            <a:t>Prioritize Brownfields</a:t>
          </a:r>
        </a:p>
      </dsp:txBody>
      <dsp:txXfrm>
        <a:off x="4274146" y="2282317"/>
        <a:ext cx="1424233" cy="949488"/>
      </dsp:txXfrm>
    </dsp:sp>
    <dsp:sp modelId="{BC09B7A6-4A86-48D1-A23F-EBAA5EC07C27}">
      <dsp:nvSpPr>
        <dsp:cNvPr id="0" name=""/>
        <dsp:cNvSpPr/>
      </dsp:nvSpPr>
      <dsp:spPr>
        <a:xfrm>
          <a:off x="5698379" y="2282317"/>
          <a:ext cx="2373721" cy="949488"/>
        </a:xfrm>
        <a:prstGeom prst="chevron">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008" tIns="40005" rIns="20003" bIns="40005" numCol="1" spcCol="1270" anchor="ctr" anchorCtr="0">
          <a:noAutofit/>
        </a:bodyPr>
        <a:lstStyle/>
        <a:p>
          <a:pPr marL="0" lvl="0" indent="0" algn="ctr" defTabSz="666750">
            <a:lnSpc>
              <a:spcPct val="90000"/>
            </a:lnSpc>
            <a:spcBef>
              <a:spcPct val="0"/>
            </a:spcBef>
            <a:spcAft>
              <a:spcPct val="35000"/>
            </a:spcAft>
            <a:buNone/>
          </a:pPr>
          <a:r>
            <a:rPr lang="en-US" sz="1500" kern="1200"/>
            <a:t>Conduct Environmental Assessments</a:t>
          </a:r>
        </a:p>
      </dsp:txBody>
      <dsp:txXfrm>
        <a:off x="6173123" y="2282317"/>
        <a:ext cx="1424233" cy="949488"/>
      </dsp:txXfrm>
    </dsp:sp>
    <dsp:sp modelId="{C86024BD-A38F-4898-AC7D-1261814D61B1}">
      <dsp:nvSpPr>
        <dsp:cNvPr id="0" name=""/>
        <dsp:cNvSpPr/>
      </dsp:nvSpPr>
      <dsp:spPr>
        <a:xfrm>
          <a:off x="7597356" y="2282317"/>
          <a:ext cx="2373721" cy="949488"/>
        </a:xfrm>
        <a:prstGeom prst="chevron">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008" tIns="40005" rIns="20003" bIns="40005" numCol="1" spcCol="1270" anchor="ctr" anchorCtr="0">
          <a:noAutofit/>
        </a:bodyPr>
        <a:lstStyle/>
        <a:p>
          <a:pPr marL="0" lvl="0" indent="0" algn="ctr" defTabSz="666750">
            <a:lnSpc>
              <a:spcPct val="90000"/>
            </a:lnSpc>
            <a:spcBef>
              <a:spcPct val="0"/>
            </a:spcBef>
            <a:spcAft>
              <a:spcPct val="35000"/>
            </a:spcAft>
            <a:buNone/>
          </a:pPr>
          <a:r>
            <a:rPr lang="en-US" sz="1500" kern="1200"/>
            <a:t>Leverage Funding Resources</a:t>
          </a:r>
        </a:p>
      </dsp:txBody>
      <dsp:txXfrm>
        <a:off x="8072100" y="2282317"/>
        <a:ext cx="1424233" cy="949488"/>
      </dsp:txXfrm>
    </dsp:sp>
    <dsp:sp modelId="{F82281C4-5022-4E61-A327-DE1B08DF4289}">
      <dsp:nvSpPr>
        <dsp:cNvPr id="0" name=""/>
        <dsp:cNvSpPr/>
      </dsp:nvSpPr>
      <dsp:spPr>
        <a:xfrm>
          <a:off x="9496333" y="2282317"/>
          <a:ext cx="2373721" cy="949488"/>
        </a:xfrm>
        <a:prstGeom prst="chevron">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008" tIns="40005" rIns="20003" bIns="40005" numCol="1" spcCol="1270" anchor="ctr" anchorCtr="0">
          <a:noAutofit/>
        </a:bodyPr>
        <a:lstStyle/>
        <a:p>
          <a:pPr marL="0" lvl="0" indent="0" algn="ctr" defTabSz="666750">
            <a:lnSpc>
              <a:spcPct val="90000"/>
            </a:lnSpc>
            <a:spcBef>
              <a:spcPct val="0"/>
            </a:spcBef>
            <a:spcAft>
              <a:spcPct val="35000"/>
            </a:spcAft>
            <a:buNone/>
          </a:pPr>
          <a:r>
            <a:rPr lang="en-US" sz="1500" kern="1200"/>
            <a:t>Clean Up and Revitalize</a:t>
          </a:r>
        </a:p>
      </dsp:txBody>
      <dsp:txXfrm>
        <a:off x="9971077" y="2282317"/>
        <a:ext cx="1424233" cy="94948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76BB8EF-83FD-4364-A4B7-A9D2337EB8DA}">
      <dsp:nvSpPr>
        <dsp:cNvPr id="0" name=""/>
        <dsp:cNvSpPr/>
      </dsp:nvSpPr>
      <dsp:spPr>
        <a:xfrm>
          <a:off x="3827701" y="2088789"/>
          <a:ext cx="1391490" cy="1391490"/>
        </a:xfrm>
        <a:prstGeom prst="ellipse">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40640" rIns="40640" bIns="40640" numCol="1" spcCol="1270" anchor="ctr" anchorCtr="0">
          <a:noAutofit/>
        </a:bodyPr>
        <a:lstStyle/>
        <a:p>
          <a:pPr marL="0" lvl="0" indent="0" algn="ctr" defTabSz="2844800">
            <a:lnSpc>
              <a:spcPct val="90000"/>
            </a:lnSpc>
            <a:spcBef>
              <a:spcPct val="0"/>
            </a:spcBef>
            <a:spcAft>
              <a:spcPct val="35000"/>
            </a:spcAft>
            <a:buNone/>
          </a:pPr>
          <a:endParaRPr lang="en-US" sz="6400" kern="1200"/>
        </a:p>
      </dsp:txBody>
      <dsp:txXfrm>
        <a:off x="4031480" y="2292568"/>
        <a:ext cx="983932" cy="983932"/>
      </dsp:txXfrm>
    </dsp:sp>
    <dsp:sp modelId="{7306273C-F5C7-449A-BF99-E9CDDF76C1BB}">
      <dsp:nvSpPr>
        <dsp:cNvPr id="0" name=""/>
        <dsp:cNvSpPr/>
      </dsp:nvSpPr>
      <dsp:spPr>
        <a:xfrm rot="16200000">
          <a:off x="4176629" y="1728129"/>
          <a:ext cx="693634" cy="27685"/>
        </a:xfrm>
        <a:custGeom>
          <a:avLst/>
          <a:gdLst/>
          <a:ahLst/>
          <a:cxnLst/>
          <a:rect l="0" t="0" r="0" b="0"/>
          <a:pathLst>
            <a:path>
              <a:moveTo>
                <a:pt x="0" y="13842"/>
              </a:moveTo>
              <a:lnTo>
                <a:pt x="693634" y="13842"/>
              </a:lnTo>
            </a:path>
          </a:pathLst>
        </a:custGeom>
        <a:noFill/>
        <a:ln w="15875"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4506106" y="1724631"/>
        <a:ext cx="34681" cy="34681"/>
      </dsp:txXfrm>
    </dsp:sp>
    <dsp:sp modelId="{8FBAF790-2807-4DA0-87FB-38DD5A129E24}">
      <dsp:nvSpPr>
        <dsp:cNvPr id="0" name=""/>
        <dsp:cNvSpPr/>
      </dsp:nvSpPr>
      <dsp:spPr>
        <a:xfrm>
          <a:off x="3827701" y="3664"/>
          <a:ext cx="1391490" cy="1391490"/>
        </a:xfrm>
        <a:prstGeom prst="ellipse">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a:t>Assessment Grants</a:t>
          </a:r>
        </a:p>
      </dsp:txBody>
      <dsp:txXfrm>
        <a:off x="4031480" y="207443"/>
        <a:ext cx="983932" cy="983932"/>
      </dsp:txXfrm>
    </dsp:sp>
    <dsp:sp modelId="{CD6E3DBA-DACE-476D-9ECA-091E464EBF54}">
      <dsp:nvSpPr>
        <dsp:cNvPr id="0" name=""/>
        <dsp:cNvSpPr/>
      </dsp:nvSpPr>
      <dsp:spPr>
        <a:xfrm rot="19453670">
          <a:off x="4939412" y="1903757"/>
          <a:ext cx="1574599" cy="27685"/>
        </a:xfrm>
        <a:custGeom>
          <a:avLst/>
          <a:gdLst/>
          <a:ahLst/>
          <a:cxnLst/>
          <a:rect l="0" t="0" r="0" b="0"/>
          <a:pathLst>
            <a:path>
              <a:moveTo>
                <a:pt x="0" y="13842"/>
              </a:moveTo>
              <a:lnTo>
                <a:pt x="1574599" y="13842"/>
              </a:lnTo>
            </a:path>
          </a:pathLst>
        </a:custGeom>
        <a:noFill/>
        <a:ln w="15875"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5687347" y="1878235"/>
        <a:ext cx="78729" cy="78729"/>
      </dsp:txXfrm>
    </dsp:sp>
    <dsp:sp modelId="{2F9C511D-A729-4AE5-8B6E-BA9874FC8460}">
      <dsp:nvSpPr>
        <dsp:cNvPr id="0" name=""/>
        <dsp:cNvSpPr/>
      </dsp:nvSpPr>
      <dsp:spPr>
        <a:xfrm>
          <a:off x="6234231" y="354921"/>
          <a:ext cx="1391490" cy="1391490"/>
        </a:xfrm>
        <a:prstGeom prst="ellipse">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a:t>Clean Up Grants</a:t>
          </a:r>
        </a:p>
      </dsp:txBody>
      <dsp:txXfrm>
        <a:off x="6438010" y="558700"/>
        <a:ext cx="983932" cy="983932"/>
      </dsp:txXfrm>
    </dsp:sp>
    <dsp:sp modelId="{24C55308-FCCA-46D5-A86B-100C120228CE}">
      <dsp:nvSpPr>
        <dsp:cNvPr id="0" name=""/>
        <dsp:cNvSpPr/>
      </dsp:nvSpPr>
      <dsp:spPr>
        <a:xfrm rot="3373010">
          <a:off x="4729632" y="3687230"/>
          <a:ext cx="813987" cy="27685"/>
        </a:xfrm>
        <a:custGeom>
          <a:avLst/>
          <a:gdLst/>
          <a:ahLst/>
          <a:cxnLst/>
          <a:rect l="0" t="0" r="0" b="0"/>
          <a:pathLst>
            <a:path>
              <a:moveTo>
                <a:pt x="0" y="13842"/>
              </a:moveTo>
              <a:lnTo>
                <a:pt x="813987" y="13842"/>
              </a:lnTo>
            </a:path>
          </a:pathLst>
        </a:custGeom>
        <a:noFill/>
        <a:ln w="15875"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5116276" y="3680723"/>
        <a:ext cx="40699" cy="40699"/>
      </dsp:txXfrm>
    </dsp:sp>
    <dsp:sp modelId="{A1E4D918-8EA8-43B4-A420-0F26CA0925A4}">
      <dsp:nvSpPr>
        <dsp:cNvPr id="0" name=""/>
        <dsp:cNvSpPr/>
      </dsp:nvSpPr>
      <dsp:spPr>
        <a:xfrm>
          <a:off x="5054061" y="3921866"/>
          <a:ext cx="1391490" cy="1391490"/>
        </a:xfrm>
        <a:prstGeom prst="ellipse">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a:t>State Response Programs</a:t>
          </a:r>
        </a:p>
      </dsp:txBody>
      <dsp:txXfrm>
        <a:off x="5257840" y="4125645"/>
        <a:ext cx="983932" cy="983932"/>
      </dsp:txXfrm>
    </dsp:sp>
    <dsp:sp modelId="{20669EA2-39E2-4A36-8020-163E0DC0FBAD}">
      <dsp:nvSpPr>
        <dsp:cNvPr id="0" name=""/>
        <dsp:cNvSpPr/>
      </dsp:nvSpPr>
      <dsp:spPr>
        <a:xfrm rot="7348397">
          <a:off x="3549494" y="3687225"/>
          <a:ext cx="781313" cy="27685"/>
        </a:xfrm>
        <a:custGeom>
          <a:avLst/>
          <a:gdLst/>
          <a:ahLst/>
          <a:cxnLst/>
          <a:rect l="0" t="0" r="0" b="0"/>
          <a:pathLst>
            <a:path>
              <a:moveTo>
                <a:pt x="0" y="13842"/>
              </a:moveTo>
              <a:lnTo>
                <a:pt x="781313" y="13842"/>
              </a:lnTo>
            </a:path>
          </a:pathLst>
        </a:custGeom>
        <a:noFill/>
        <a:ln w="15875"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rot="10800000">
        <a:off x="3920618" y="3681535"/>
        <a:ext cx="39065" cy="39065"/>
      </dsp:txXfrm>
    </dsp:sp>
    <dsp:sp modelId="{5AA75631-2061-446A-A8AB-CD3CA7F0BA4C}">
      <dsp:nvSpPr>
        <dsp:cNvPr id="0" name=""/>
        <dsp:cNvSpPr/>
      </dsp:nvSpPr>
      <dsp:spPr>
        <a:xfrm>
          <a:off x="2661109" y="3921857"/>
          <a:ext cx="1391490" cy="1391490"/>
        </a:xfrm>
        <a:prstGeom prst="ellipse">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a:t>Technical Brownfields Assistance</a:t>
          </a:r>
        </a:p>
      </dsp:txBody>
      <dsp:txXfrm>
        <a:off x="2864888" y="4125636"/>
        <a:ext cx="983932" cy="983932"/>
      </dsp:txXfrm>
    </dsp:sp>
    <dsp:sp modelId="{28948008-6DF1-41A9-8C6B-EDC4D8036299}">
      <dsp:nvSpPr>
        <dsp:cNvPr id="0" name=""/>
        <dsp:cNvSpPr/>
      </dsp:nvSpPr>
      <dsp:spPr>
        <a:xfrm rot="425412">
          <a:off x="5208147" y="2948964"/>
          <a:ext cx="1497115" cy="27685"/>
        </a:xfrm>
        <a:custGeom>
          <a:avLst/>
          <a:gdLst/>
          <a:ahLst/>
          <a:cxnLst/>
          <a:rect l="0" t="0" r="0" b="0"/>
          <a:pathLst>
            <a:path>
              <a:moveTo>
                <a:pt x="0" y="13842"/>
              </a:moveTo>
              <a:lnTo>
                <a:pt x="1497115" y="13842"/>
              </a:lnTo>
            </a:path>
          </a:pathLst>
        </a:custGeom>
        <a:noFill/>
        <a:ln w="15875"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5919277" y="2925379"/>
        <a:ext cx="74855" cy="74855"/>
      </dsp:txXfrm>
    </dsp:sp>
    <dsp:sp modelId="{7E0BC01C-A794-4924-97F0-B6ECB4CF6F27}">
      <dsp:nvSpPr>
        <dsp:cNvPr id="0" name=""/>
        <dsp:cNvSpPr/>
      </dsp:nvSpPr>
      <dsp:spPr>
        <a:xfrm>
          <a:off x="6694218" y="2445334"/>
          <a:ext cx="1391490" cy="1391490"/>
        </a:xfrm>
        <a:prstGeom prst="ellipse">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a:t>Multipurpose Grant</a:t>
          </a:r>
        </a:p>
      </dsp:txBody>
      <dsp:txXfrm>
        <a:off x="6897997" y="2649113"/>
        <a:ext cx="983932" cy="983932"/>
      </dsp:txXfrm>
    </dsp:sp>
    <dsp:sp modelId="{DDCF1F90-136A-4334-93BC-4C3DBDC0D47D}">
      <dsp:nvSpPr>
        <dsp:cNvPr id="0" name=""/>
        <dsp:cNvSpPr/>
      </dsp:nvSpPr>
      <dsp:spPr>
        <a:xfrm rot="10434543">
          <a:off x="2319839" y="2924947"/>
          <a:ext cx="1516069" cy="27685"/>
        </a:xfrm>
        <a:custGeom>
          <a:avLst/>
          <a:gdLst/>
          <a:ahLst/>
          <a:cxnLst/>
          <a:rect l="0" t="0" r="0" b="0"/>
          <a:pathLst>
            <a:path>
              <a:moveTo>
                <a:pt x="0" y="13842"/>
              </a:moveTo>
              <a:lnTo>
                <a:pt x="1516069" y="13842"/>
              </a:lnTo>
            </a:path>
          </a:pathLst>
        </a:custGeom>
        <a:noFill/>
        <a:ln w="15875"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rot="10800000">
        <a:off x="3039972" y="2900888"/>
        <a:ext cx="75803" cy="75803"/>
      </dsp:txXfrm>
    </dsp:sp>
    <dsp:sp modelId="{C52D0A9A-975D-4E37-A5ED-DB989600D9DC}">
      <dsp:nvSpPr>
        <dsp:cNvPr id="0" name=""/>
        <dsp:cNvSpPr/>
      </dsp:nvSpPr>
      <dsp:spPr>
        <a:xfrm>
          <a:off x="936556" y="2397301"/>
          <a:ext cx="1391490" cy="1391490"/>
        </a:xfrm>
        <a:prstGeom prst="ellipse">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a:t>Job Training Grants</a:t>
          </a:r>
        </a:p>
      </dsp:txBody>
      <dsp:txXfrm>
        <a:off x="1140335" y="2601080"/>
        <a:ext cx="983932" cy="983932"/>
      </dsp:txXfrm>
    </dsp:sp>
    <dsp:sp modelId="{DE6B8DCD-6DF7-4888-A9BE-A00AE5D18957}">
      <dsp:nvSpPr>
        <dsp:cNvPr id="0" name=""/>
        <dsp:cNvSpPr/>
      </dsp:nvSpPr>
      <dsp:spPr>
        <a:xfrm rot="12859467">
          <a:off x="2525507" y="1938802"/>
          <a:ext cx="1559106" cy="27685"/>
        </a:xfrm>
        <a:custGeom>
          <a:avLst/>
          <a:gdLst/>
          <a:ahLst/>
          <a:cxnLst/>
          <a:rect l="0" t="0" r="0" b="0"/>
          <a:pathLst>
            <a:path>
              <a:moveTo>
                <a:pt x="0" y="13842"/>
              </a:moveTo>
              <a:lnTo>
                <a:pt x="1559106" y="13842"/>
              </a:lnTo>
            </a:path>
          </a:pathLst>
        </a:custGeom>
        <a:noFill/>
        <a:ln w="15875"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rot="10800000">
        <a:off x="3266082" y="1913667"/>
        <a:ext cx="77955" cy="77955"/>
      </dsp:txXfrm>
    </dsp:sp>
    <dsp:sp modelId="{87A1154F-20F5-4799-BF41-C529F9F958E7}">
      <dsp:nvSpPr>
        <dsp:cNvPr id="0" name=""/>
        <dsp:cNvSpPr/>
      </dsp:nvSpPr>
      <dsp:spPr>
        <a:xfrm>
          <a:off x="1390929" y="425010"/>
          <a:ext cx="1391490" cy="1391490"/>
        </a:xfrm>
        <a:prstGeom prst="ellipse">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a:t>Revolving Loan Funds</a:t>
          </a:r>
        </a:p>
      </dsp:txBody>
      <dsp:txXfrm>
        <a:off x="1594708" y="628789"/>
        <a:ext cx="983932" cy="98393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F5FEF25-EF70-4B86-8492-382F34E9E16E}">
      <dsp:nvSpPr>
        <dsp:cNvPr id="0" name=""/>
        <dsp:cNvSpPr/>
      </dsp:nvSpPr>
      <dsp:spPr>
        <a:xfrm>
          <a:off x="3301" y="807522"/>
          <a:ext cx="2618947" cy="1571368"/>
        </a:xfrm>
        <a:prstGeom prst="flowChartConnector">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a:t>Regional Councils of Government</a:t>
          </a:r>
        </a:p>
      </dsp:txBody>
      <dsp:txXfrm>
        <a:off x="386837" y="1037644"/>
        <a:ext cx="1851875" cy="1111124"/>
      </dsp:txXfrm>
    </dsp:sp>
    <dsp:sp modelId="{74825052-5E41-4BCF-B3C0-083AD20017A1}">
      <dsp:nvSpPr>
        <dsp:cNvPr id="0" name=""/>
        <dsp:cNvSpPr/>
      </dsp:nvSpPr>
      <dsp:spPr>
        <a:xfrm>
          <a:off x="2884143" y="807522"/>
          <a:ext cx="2618947" cy="1571368"/>
        </a:xfrm>
        <a:prstGeom prst="flowChartConnector">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a:t>Cities</a:t>
          </a:r>
        </a:p>
      </dsp:txBody>
      <dsp:txXfrm>
        <a:off x="3267679" y="1037644"/>
        <a:ext cx="1851875" cy="1111124"/>
      </dsp:txXfrm>
    </dsp:sp>
    <dsp:sp modelId="{964425D1-D883-494B-9CAA-A3D0A07027F0}">
      <dsp:nvSpPr>
        <dsp:cNvPr id="0" name=""/>
        <dsp:cNvSpPr/>
      </dsp:nvSpPr>
      <dsp:spPr>
        <a:xfrm>
          <a:off x="5764984" y="807522"/>
          <a:ext cx="2618947" cy="1571368"/>
        </a:xfrm>
        <a:prstGeom prst="flowChartConnector">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a:t>Redevelopment Agencies </a:t>
          </a:r>
        </a:p>
      </dsp:txBody>
      <dsp:txXfrm>
        <a:off x="6148520" y="1037644"/>
        <a:ext cx="1851875" cy="1111124"/>
      </dsp:txXfrm>
    </dsp:sp>
    <dsp:sp modelId="{ABF98F25-D5DB-4BC1-A0E6-29942B813D52}">
      <dsp:nvSpPr>
        <dsp:cNvPr id="0" name=""/>
        <dsp:cNvSpPr/>
      </dsp:nvSpPr>
      <dsp:spPr>
        <a:xfrm>
          <a:off x="8645826" y="807522"/>
          <a:ext cx="2618947" cy="1571368"/>
        </a:xfrm>
        <a:prstGeom prst="flowChartConnector">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a:t>States</a:t>
          </a:r>
        </a:p>
      </dsp:txBody>
      <dsp:txXfrm>
        <a:off x="9029362" y="1037644"/>
        <a:ext cx="1851875" cy="1111124"/>
      </dsp:txXfrm>
    </dsp:sp>
    <dsp:sp modelId="{892B881B-688E-4C36-A805-F142CBF5DE8B}">
      <dsp:nvSpPr>
        <dsp:cNvPr id="0" name=""/>
        <dsp:cNvSpPr/>
      </dsp:nvSpPr>
      <dsp:spPr>
        <a:xfrm>
          <a:off x="1443722" y="2640785"/>
          <a:ext cx="2618947" cy="1571368"/>
        </a:xfrm>
        <a:prstGeom prst="flowChartConnector">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a:t>Tribes</a:t>
          </a:r>
        </a:p>
      </dsp:txBody>
      <dsp:txXfrm>
        <a:off x="1827258" y="2870907"/>
        <a:ext cx="1851875" cy="1111124"/>
      </dsp:txXfrm>
    </dsp:sp>
    <dsp:sp modelId="{19DD8F25-DE48-4866-BFA5-4E42B1820075}">
      <dsp:nvSpPr>
        <dsp:cNvPr id="0" name=""/>
        <dsp:cNvSpPr/>
      </dsp:nvSpPr>
      <dsp:spPr>
        <a:xfrm>
          <a:off x="4324563" y="2640785"/>
          <a:ext cx="2618947" cy="1571368"/>
        </a:xfrm>
        <a:prstGeom prst="flowChartConnector">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a:t>Non-profit organizations</a:t>
          </a:r>
        </a:p>
      </dsp:txBody>
      <dsp:txXfrm>
        <a:off x="4708099" y="2870907"/>
        <a:ext cx="1851875" cy="1111124"/>
      </dsp:txXfrm>
    </dsp:sp>
    <dsp:sp modelId="{4F38DB8D-F613-4C99-87AD-5A5ECD769F8A}">
      <dsp:nvSpPr>
        <dsp:cNvPr id="0" name=""/>
        <dsp:cNvSpPr/>
      </dsp:nvSpPr>
      <dsp:spPr>
        <a:xfrm>
          <a:off x="7205405" y="2640785"/>
          <a:ext cx="2618947" cy="1571368"/>
        </a:xfrm>
        <a:prstGeom prst="flowChartConnector">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a:t>Local Governments</a:t>
          </a:r>
        </a:p>
      </dsp:txBody>
      <dsp:txXfrm>
        <a:off x="7588941" y="2870907"/>
        <a:ext cx="1851875" cy="1111124"/>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B7F33C5-2A7B-4321-BA8B-C4468CEBD7FA}">
      <dsp:nvSpPr>
        <dsp:cNvPr id="0" name=""/>
        <dsp:cNvSpPr/>
      </dsp:nvSpPr>
      <dsp:spPr>
        <a:xfrm>
          <a:off x="3276" y="685870"/>
          <a:ext cx="2599391" cy="1559635"/>
        </a:xfrm>
        <a:prstGeom prst="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100000"/>
            </a:lnSpc>
            <a:spcBef>
              <a:spcPct val="0"/>
            </a:spcBef>
            <a:spcAft>
              <a:spcPct val="35000"/>
            </a:spcAft>
            <a:buNone/>
          </a:pPr>
          <a:r>
            <a:rPr lang="en-US" sz="2700" kern="1200"/>
            <a:t>Mine scarred lands</a:t>
          </a:r>
        </a:p>
      </dsp:txBody>
      <dsp:txXfrm>
        <a:off x="3276" y="685870"/>
        <a:ext cx="2599391" cy="1559635"/>
      </dsp:txXfrm>
    </dsp:sp>
    <dsp:sp modelId="{C6949CD7-073C-4924-A5AA-C08E195321C1}">
      <dsp:nvSpPr>
        <dsp:cNvPr id="0" name=""/>
        <dsp:cNvSpPr/>
      </dsp:nvSpPr>
      <dsp:spPr>
        <a:xfrm>
          <a:off x="2862607" y="685870"/>
          <a:ext cx="2599391" cy="1559635"/>
        </a:xfrm>
        <a:prstGeom prst="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100000"/>
            </a:lnSpc>
            <a:spcBef>
              <a:spcPct val="0"/>
            </a:spcBef>
            <a:spcAft>
              <a:spcPct val="35000"/>
            </a:spcAft>
            <a:buNone/>
          </a:pPr>
          <a:r>
            <a:rPr lang="en-US" sz="2700" kern="1200"/>
            <a:t>Petroleum Products</a:t>
          </a:r>
        </a:p>
      </dsp:txBody>
      <dsp:txXfrm>
        <a:off x="2862607" y="685870"/>
        <a:ext cx="2599391" cy="1559635"/>
      </dsp:txXfrm>
    </dsp:sp>
    <dsp:sp modelId="{AB0638F0-43C0-4F04-9B06-B488A711A28D}">
      <dsp:nvSpPr>
        <dsp:cNvPr id="0" name=""/>
        <dsp:cNvSpPr/>
      </dsp:nvSpPr>
      <dsp:spPr>
        <a:xfrm>
          <a:off x="5721938" y="685870"/>
          <a:ext cx="2599391" cy="1559635"/>
        </a:xfrm>
        <a:prstGeom prst="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100000"/>
            </a:lnSpc>
            <a:spcBef>
              <a:spcPct val="0"/>
            </a:spcBef>
            <a:spcAft>
              <a:spcPct val="35000"/>
            </a:spcAft>
            <a:buNone/>
          </a:pPr>
          <a:r>
            <a:rPr lang="en-US" sz="2700" kern="1200"/>
            <a:t>Contaminants</a:t>
          </a:r>
        </a:p>
      </dsp:txBody>
      <dsp:txXfrm>
        <a:off x="5721938" y="685870"/>
        <a:ext cx="2599391" cy="1559635"/>
      </dsp:txXfrm>
    </dsp:sp>
    <dsp:sp modelId="{43796AA2-8831-4FA5-B4E7-5DD19766AA67}">
      <dsp:nvSpPr>
        <dsp:cNvPr id="0" name=""/>
        <dsp:cNvSpPr/>
      </dsp:nvSpPr>
      <dsp:spPr>
        <a:xfrm>
          <a:off x="8581269" y="685870"/>
          <a:ext cx="2599391" cy="1559635"/>
        </a:xfrm>
        <a:prstGeom prst="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100000"/>
            </a:lnSpc>
            <a:spcBef>
              <a:spcPct val="0"/>
            </a:spcBef>
            <a:spcAft>
              <a:spcPct val="35000"/>
            </a:spcAft>
            <a:buNone/>
          </a:pPr>
          <a:r>
            <a:rPr lang="en-US" sz="2700" kern="1200"/>
            <a:t>Illegal drug labs</a:t>
          </a:r>
        </a:p>
      </dsp:txBody>
      <dsp:txXfrm>
        <a:off x="8581269" y="685870"/>
        <a:ext cx="2599391" cy="1559635"/>
      </dsp:txXfrm>
    </dsp:sp>
    <dsp:sp modelId="{EF7A5D77-F0AF-47D7-967D-BF8819B6A4D9}">
      <dsp:nvSpPr>
        <dsp:cNvPr id="0" name=""/>
        <dsp:cNvSpPr/>
      </dsp:nvSpPr>
      <dsp:spPr>
        <a:xfrm>
          <a:off x="3276" y="2505445"/>
          <a:ext cx="2599391" cy="1559635"/>
        </a:xfrm>
        <a:prstGeom prst="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100000"/>
            </a:lnSpc>
            <a:spcBef>
              <a:spcPct val="0"/>
            </a:spcBef>
            <a:spcAft>
              <a:spcPct val="35000"/>
            </a:spcAft>
            <a:buNone/>
          </a:pPr>
          <a:r>
            <a:rPr lang="en-US" sz="2700" kern="1200"/>
            <a:t>Pollutants</a:t>
          </a:r>
        </a:p>
      </dsp:txBody>
      <dsp:txXfrm>
        <a:off x="3276" y="2505445"/>
        <a:ext cx="2599391" cy="1559635"/>
      </dsp:txXfrm>
    </dsp:sp>
    <dsp:sp modelId="{13E38F68-769C-4326-9E1F-11BD6C14DCDB}">
      <dsp:nvSpPr>
        <dsp:cNvPr id="0" name=""/>
        <dsp:cNvSpPr/>
      </dsp:nvSpPr>
      <dsp:spPr>
        <a:xfrm>
          <a:off x="2862607" y="2505445"/>
          <a:ext cx="2599391" cy="1559635"/>
        </a:xfrm>
        <a:prstGeom prst="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100000"/>
            </a:lnSpc>
            <a:spcBef>
              <a:spcPct val="0"/>
            </a:spcBef>
            <a:spcAft>
              <a:spcPct val="35000"/>
            </a:spcAft>
            <a:buNone/>
          </a:pPr>
          <a:r>
            <a:rPr lang="en-US" sz="2700" kern="1200"/>
            <a:t>Lead based paint</a:t>
          </a:r>
        </a:p>
      </dsp:txBody>
      <dsp:txXfrm>
        <a:off x="2862607" y="2505445"/>
        <a:ext cx="2599391" cy="1559635"/>
      </dsp:txXfrm>
    </dsp:sp>
    <dsp:sp modelId="{B14EC803-D151-40A1-9CF3-1A980046904D}">
      <dsp:nvSpPr>
        <dsp:cNvPr id="0" name=""/>
        <dsp:cNvSpPr/>
      </dsp:nvSpPr>
      <dsp:spPr>
        <a:xfrm>
          <a:off x="5721938" y="2505445"/>
          <a:ext cx="2599391" cy="1559635"/>
        </a:xfrm>
        <a:prstGeom prst="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100000"/>
            </a:lnSpc>
            <a:spcBef>
              <a:spcPct val="0"/>
            </a:spcBef>
            <a:spcAft>
              <a:spcPct val="35000"/>
            </a:spcAft>
            <a:buNone/>
          </a:pPr>
          <a:r>
            <a:rPr lang="en-US" sz="2700" kern="1200"/>
            <a:t>Asbestos</a:t>
          </a:r>
        </a:p>
      </dsp:txBody>
      <dsp:txXfrm>
        <a:off x="5721938" y="2505445"/>
        <a:ext cx="2599391" cy="1559635"/>
      </dsp:txXfrm>
    </dsp:sp>
    <dsp:sp modelId="{D9CDB0EC-C5B8-42F0-930C-3E01C9B5D28C}">
      <dsp:nvSpPr>
        <dsp:cNvPr id="0" name=""/>
        <dsp:cNvSpPr/>
      </dsp:nvSpPr>
      <dsp:spPr>
        <a:xfrm>
          <a:off x="8581269" y="2505445"/>
          <a:ext cx="2599391" cy="1559635"/>
        </a:xfrm>
        <a:prstGeom prst="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100000"/>
            </a:lnSpc>
            <a:spcBef>
              <a:spcPct val="0"/>
            </a:spcBef>
            <a:spcAft>
              <a:spcPct val="35000"/>
            </a:spcAft>
            <a:buNone/>
          </a:pPr>
          <a:r>
            <a:rPr lang="en-US" sz="2700" kern="1200"/>
            <a:t>Hazardous Substances</a:t>
          </a:r>
        </a:p>
      </dsp:txBody>
      <dsp:txXfrm>
        <a:off x="8581269" y="2505445"/>
        <a:ext cx="2599391" cy="1559635"/>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892E0F7-348C-43E7-9613-B6726D54AC99}">
      <dsp:nvSpPr>
        <dsp:cNvPr id="0" name=""/>
        <dsp:cNvSpPr/>
      </dsp:nvSpPr>
      <dsp:spPr>
        <a:xfrm>
          <a:off x="1843858" y="597232"/>
          <a:ext cx="2234543" cy="1490440"/>
        </a:xfrm>
        <a:prstGeom prst="rect">
          <a:avLst/>
        </a:prstGeom>
        <a:solidFill>
          <a:schemeClr val="accent1">
            <a:alpha val="90000"/>
            <a:tint val="40000"/>
            <a:hueOff val="0"/>
            <a:satOff val="0"/>
            <a:lumOff val="0"/>
            <a:alphaOff val="0"/>
          </a:schemeClr>
        </a:solidFill>
        <a:ln w="15875" cap="rnd"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0" tIns="106680" rIns="106680" bIns="106680" numCol="1" spcCol="1270" anchor="ctr" anchorCtr="0">
          <a:noAutofit/>
        </a:bodyPr>
        <a:lstStyle/>
        <a:p>
          <a:pPr marL="0" lvl="0" indent="0" algn="l" defTabSz="666750">
            <a:lnSpc>
              <a:spcPct val="90000"/>
            </a:lnSpc>
            <a:spcBef>
              <a:spcPct val="0"/>
            </a:spcBef>
            <a:spcAft>
              <a:spcPct val="35000"/>
            </a:spcAft>
            <a:buNone/>
          </a:pPr>
          <a:r>
            <a:rPr lang="en-US" sz="1500" kern="1200"/>
            <a:t>Potentially Liable Parties</a:t>
          </a:r>
        </a:p>
      </dsp:txBody>
      <dsp:txXfrm>
        <a:off x="2201385" y="597232"/>
        <a:ext cx="1877016" cy="1490440"/>
      </dsp:txXfrm>
    </dsp:sp>
    <dsp:sp modelId="{A0224364-2236-490F-AB3F-4D9DACE5D97F}">
      <dsp:nvSpPr>
        <dsp:cNvPr id="0" name=""/>
        <dsp:cNvSpPr/>
      </dsp:nvSpPr>
      <dsp:spPr>
        <a:xfrm>
          <a:off x="1843858" y="2101385"/>
          <a:ext cx="2234543" cy="1490440"/>
        </a:xfrm>
        <a:prstGeom prst="rect">
          <a:avLst/>
        </a:prstGeom>
        <a:solidFill>
          <a:schemeClr val="accent1">
            <a:alpha val="90000"/>
            <a:tint val="40000"/>
            <a:hueOff val="0"/>
            <a:satOff val="0"/>
            <a:lumOff val="0"/>
            <a:alphaOff val="0"/>
          </a:schemeClr>
        </a:solidFill>
        <a:ln w="15875" cap="rnd"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0" tIns="106680" rIns="106680" bIns="106680" numCol="1" spcCol="1270" anchor="ctr" anchorCtr="0">
          <a:noAutofit/>
        </a:bodyPr>
        <a:lstStyle/>
        <a:p>
          <a:pPr marL="0" lvl="0" indent="0" algn="l" defTabSz="666750">
            <a:lnSpc>
              <a:spcPct val="90000"/>
            </a:lnSpc>
            <a:spcBef>
              <a:spcPct val="0"/>
            </a:spcBef>
            <a:spcAft>
              <a:spcPct val="35000"/>
            </a:spcAft>
            <a:buNone/>
          </a:pPr>
          <a:r>
            <a:rPr lang="en-US" sz="1500" kern="1200"/>
            <a:t>Private owners/developers</a:t>
          </a:r>
        </a:p>
      </dsp:txBody>
      <dsp:txXfrm>
        <a:off x="2201385" y="2101385"/>
        <a:ext cx="1877016" cy="1490440"/>
      </dsp:txXfrm>
    </dsp:sp>
    <dsp:sp modelId="{60670F85-D972-407D-AE20-A096697AECC5}">
      <dsp:nvSpPr>
        <dsp:cNvPr id="0" name=""/>
        <dsp:cNvSpPr/>
      </dsp:nvSpPr>
      <dsp:spPr>
        <a:xfrm>
          <a:off x="770979" y="0"/>
          <a:ext cx="1489695" cy="1489695"/>
        </a:xfrm>
        <a:prstGeom prst="ellipse">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r>
            <a:rPr lang="en-US" sz="1200" kern="1200"/>
            <a:t>Applicants</a:t>
          </a:r>
          <a:r>
            <a:rPr lang="en-US" sz="1600" kern="1200"/>
            <a:t> </a:t>
          </a:r>
        </a:p>
      </dsp:txBody>
      <dsp:txXfrm>
        <a:off x="989140" y="218161"/>
        <a:ext cx="1053373" cy="1053373"/>
      </dsp:txXfrm>
    </dsp:sp>
    <dsp:sp modelId="{6421BA58-A011-4269-89A6-94EC8C063B64}">
      <dsp:nvSpPr>
        <dsp:cNvPr id="0" name=""/>
        <dsp:cNvSpPr/>
      </dsp:nvSpPr>
      <dsp:spPr>
        <a:xfrm>
          <a:off x="5537283" y="596666"/>
          <a:ext cx="2234543" cy="1490440"/>
        </a:xfrm>
        <a:prstGeom prst="rect">
          <a:avLst/>
        </a:prstGeom>
        <a:solidFill>
          <a:schemeClr val="accent1">
            <a:alpha val="90000"/>
            <a:tint val="40000"/>
            <a:hueOff val="0"/>
            <a:satOff val="0"/>
            <a:lumOff val="0"/>
            <a:alphaOff val="0"/>
          </a:schemeClr>
        </a:solidFill>
        <a:ln w="15875" cap="rnd"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0" tIns="106680" rIns="106680" bIns="106680" numCol="1" spcCol="1270" anchor="ctr" anchorCtr="0">
          <a:noAutofit/>
        </a:bodyPr>
        <a:lstStyle/>
        <a:p>
          <a:pPr marL="0" lvl="0" indent="0" algn="l" defTabSz="666750">
            <a:lnSpc>
              <a:spcPct val="90000"/>
            </a:lnSpc>
            <a:spcBef>
              <a:spcPct val="0"/>
            </a:spcBef>
            <a:spcAft>
              <a:spcPct val="35000"/>
            </a:spcAft>
            <a:buNone/>
          </a:pPr>
          <a:r>
            <a:rPr lang="en-US" sz="1500" kern="1200"/>
            <a:t>Sites listed on National Priorities List</a:t>
          </a:r>
        </a:p>
      </dsp:txBody>
      <dsp:txXfrm>
        <a:off x="5894810" y="596666"/>
        <a:ext cx="1877016" cy="1490440"/>
      </dsp:txXfrm>
    </dsp:sp>
    <dsp:sp modelId="{A31ACAD9-4371-40F8-8FA1-09B72091B4AC}">
      <dsp:nvSpPr>
        <dsp:cNvPr id="0" name=""/>
        <dsp:cNvSpPr/>
      </dsp:nvSpPr>
      <dsp:spPr>
        <a:xfrm>
          <a:off x="5537283" y="2087106"/>
          <a:ext cx="2234543" cy="1490440"/>
        </a:xfrm>
        <a:prstGeom prst="rect">
          <a:avLst/>
        </a:prstGeom>
        <a:solidFill>
          <a:schemeClr val="accent1">
            <a:alpha val="90000"/>
            <a:tint val="40000"/>
            <a:hueOff val="0"/>
            <a:satOff val="0"/>
            <a:lumOff val="0"/>
            <a:alphaOff val="0"/>
          </a:schemeClr>
        </a:solidFill>
        <a:ln w="15875" cap="rnd"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0" tIns="106680" rIns="106680" bIns="106680" numCol="1" spcCol="1270" anchor="ctr" anchorCtr="0">
          <a:noAutofit/>
        </a:bodyPr>
        <a:lstStyle/>
        <a:p>
          <a:pPr marL="0" lvl="0" indent="0" algn="l" defTabSz="666750">
            <a:lnSpc>
              <a:spcPct val="90000"/>
            </a:lnSpc>
            <a:spcBef>
              <a:spcPct val="0"/>
            </a:spcBef>
            <a:spcAft>
              <a:spcPct val="35000"/>
            </a:spcAft>
            <a:buNone/>
          </a:pPr>
          <a:r>
            <a:rPr lang="en-US" sz="1500" kern="1200"/>
            <a:t>Sites subject to CERCLA order</a:t>
          </a:r>
        </a:p>
      </dsp:txBody>
      <dsp:txXfrm>
        <a:off x="5894810" y="2087106"/>
        <a:ext cx="1877016" cy="1490440"/>
      </dsp:txXfrm>
    </dsp:sp>
    <dsp:sp modelId="{86384483-3BCE-4CCC-83E4-534A80D73A9D}">
      <dsp:nvSpPr>
        <dsp:cNvPr id="0" name=""/>
        <dsp:cNvSpPr/>
      </dsp:nvSpPr>
      <dsp:spPr>
        <a:xfrm>
          <a:off x="5537283" y="3577547"/>
          <a:ext cx="2234543" cy="1490440"/>
        </a:xfrm>
        <a:prstGeom prst="rect">
          <a:avLst/>
        </a:prstGeom>
        <a:solidFill>
          <a:schemeClr val="accent1">
            <a:alpha val="90000"/>
            <a:tint val="40000"/>
            <a:hueOff val="0"/>
            <a:satOff val="0"/>
            <a:lumOff val="0"/>
            <a:alphaOff val="0"/>
          </a:schemeClr>
        </a:solidFill>
        <a:ln w="15875" cap="rnd"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0" tIns="106680" rIns="106680" bIns="106680" numCol="1" spcCol="1270" anchor="ctr" anchorCtr="0">
          <a:noAutofit/>
        </a:bodyPr>
        <a:lstStyle/>
        <a:p>
          <a:pPr marL="0" lvl="0" indent="0" algn="l" defTabSz="666750">
            <a:lnSpc>
              <a:spcPct val="90000"/>
            </a:lnSpc>
            <a:spcBef>
              <a:spcPct val="0"/>
            </a:spcBef>
            <a:spcAft>
              <a:spcPct val="35000"/>
            </a:spcAft>
            <a:buNone/>
          </a:pPr>
          <a:r>
            <a:rPr lang="en-US" sz="1500" kern="1200"/>
            <a:t>Sites subject to the control of the federal government</a:t>
          </a:r>
        </a:p>
      </dsp:txBody>
      <dsp:txXfrm>
        <a:off x="5894810" y="3577547"/>
        <a:ext cx="1877016" cy="1490440"/>
      </dsp:txXfrm>
    </dsp:sp>
    <dsp:sp modelId="{7615618F-B6FF-4449-8EFE-1A8CFF9B6648}">
      <dsp:nvSpPr>
        <dsp:cNvPr id="0" name=""/>
        <dsp:cNvSpPr/>
      </dsp:nvSpPr>
      <dsp:spPr>
        <a:xfrm>
          <a:off x="4345526" y="787"/>
          <a:ext cx="1489695" cy="1489695"/>
        </a:xfrm>
        <a:prstGeom prst="ellipse">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r>
            <a:rPr lang="en-US" sz="1200" kern="1200"/>
            <a:t>Contaminants</a:t>
          </a:r>
        </a:p>
      </dsp:txBody>
      <dsp:txXfrm>
        <a:off x="4563687" y="218948"/>
        <a:ext cx="1053373" cy="1053373"/>
      </dsp:txXfrm>
    </dsp:sp>
  </dsp:spTree>
</dsp:drawing>
</file>

<file path=ppt/diagrams/layout1.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2.xml><?xml version="1.0" encoding="utf-8"?>
<dgm:layoutDef xmlns:dgm="http://schemas.openxmlformats.org/drawingml/2006/diagram" xmlns:a="http://schemas.openxmlformats.org/drawingml/2006/main" uniqueId="urn:microsoft.com/office/officeart/2005/8/layout/radial1">
  <dgm:title val=""/>
  <dgm:desc val=""/>
  <dgm:catLst>
    <dgm:cat type="relationship" pri="22000"/>
    <dgm:cat type="cycle" pri="10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node" refType="w" refFor="ch" refForName="centerShape" op="equ"/>
      <dgm:constr type="sp" refType="w" refFor="ch" refForName="node" fact="0.3"/>
      <dgm:constr type="sibSp" refType="w" refFor="ch" refForName="node" fact="0.3"/>
      <dgm:constr type="primFontSz" for="ch" forName="centerShape" val="65"/>
      <dgm:constr type="primFontSz" for="des" forName="node" op="equ" val="65"/>
      <dgm:constr type="primFontSz" for="des" forName="connTx" val="55"/>
      <dgm:constr type="primFontSz" for="des" forName="connTx" refType="primFontSz" refFor="ch" refForName="centerShape" op="lte" fact="0.8"/>
    </dgm:constrLst>
    <dgm:ruleLst/>
    <dgm:forEach name="Name6"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name="Name7" axis="ch">
        <dgm:forEach name="Name8" axis="self" ptType="parTrans">
          <dgm:layoutNode name="Name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connDist"/>
              <dgm:constr type="userA" for="ch" refType="connDist"/>
              <dgm:constr type="w" val="1"/>
              <dgm:constr type="h" val="5"/>
              <dgm:constr type="begPad"/>
              <dgm:constr type="endPad"/>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w" val="NaN" fact="0.8" max="NaN"/>
                <dgm:rule type="h" val="NaN" fact="1" max="NaN"/>
                <dgm:rule type="primFontSz" val="5" fact="NaN" max="NaN"/>
              </dgm:ruleLst>
            </dgm:layoutNode>
          </dgm:layoutNode>
        </dgm:forEach>
        <dgm:forEach name="Name10"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hList9">
  <dgm:title val=""/>
  <dgm:desc val=""/>
  <dgm:catLst>
    <dgm:cat type="list" pri="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3" srcId="0" destId="1" srcOrd="0" destOrd="0"/>
        <dgm:cxn modelId="4"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1" destId="2" srcOrd="0" destOrd="0"/>
      </dgm:cxnLst>
      <dgm:bg/>
      <dgm:whole/>
    </dgm:dataModel>
  </dgm:styleData>
  <dgm:clrData>
    <dgm:dataModel>
      <dgm:ptLst>
        <dgm:pt modelId="0" type="doc"/>
        <dgm:pt modelId="1"/>
        <dgm:pt modelId="11"/>
        <dgm:pt modelId="12"/>
        <dgm:pt modelId="13"/>
        <dgm:pt modelId="14"/>
        <dgm:pt modelId="2"/>
        <dgm:pt modelId="21"/>
        <dgm:pt modelId="22"/>
        <dgm:pt modelId="23"/>
        <dgm:pt modelId="24"/>
        <dgm:pt modelId="3"/>
        <dgm:pt modelId="31"/>
        <dgm:pt modelId="32"/>
        <dgm:pt modelId="33"/>
        <dgm:pt modelId="34"/>
      </dgm:ptLst>
      <dgm:cxnLst>
        <dgm:cxn modelId="4" srcId="0" destId="1" srcOrd="0" destOrd="0"/>
        <dgm:cxn modelId="5" srcId="0" destId="2" srcOrd="1" destOrd="0"/>
        <dgm:cxn modelId="6" srcId="0" destId="3" srcOrd="1" destOrd="0"/>
        <dgm:cxn modelId="15" srcId="1" destId="11" srcOrd="0" destOrd="0"/>
        <dgm:cxn modelId="16" srcId="1" destId="12" srcOrd="0" destOrd="0"/>
        <dgm:cxn modelId="17" srcId="1" destId="13" srcOrd="0" destOrd="0"/>
        <dgm:cxn modelId="18" srcId="1" destId="14" srcOrd="0" destOrd="0"/>
        <dgm:cxn modelId="25" srcId="2" destId="21" srcOrd="0" destOrd="0"/>
        <dgm:cxn modelId="26" srcId="2" destId="22" srcOrd="0" destOrd="0"/>
        <dgm:cxn modelId="27" srcId="2" destId="23" srcOrd="0" destOrd="0"/>
        <dgm:cxn modelId="28" srcId="2" destId="24" srcOrd="0" destOrd="0"/>
        <dgm:cxn modelId="35" srcId="3" destId="31" srcOrd="0" destOrd="0"/>
        <dgm:cxn modelId="36" srcId="3" destId="32" srcOrd="0" destOrd="0"/>
        <dgm:cxn modelId="37" srcId="3" destId="33" srcOrd="0" destOrd="0"/>
        <dgm:cxn modelId="38" srcId="3" destId="34" srcOrd="0" destOrd="0"/>
      </dgm:cxnLst>
      <dgm:bg/>
      <dgm:whole/>
    </dgm:dataModel>
  </dgm:clrData>
  <dgm:layoutNode name="list">
    <dgm:varLst>
      <dgm:dir/>
      <dgm:animLvl val="lvl"/>
    </dgm:varLst>
    <dgm:choose name="Name0">
      <dgm:if name="Name1" func="var" arg="dir" op="equ" val="norm">
        <dgm:alg type="lin">
          <dgm:param type="linDir" val="fromL"/>
          <dgm:param type="fallback" val="2D"/>
          <dgm:param type="nodeVertAlign" val="t"/>
        </dgm:alg>
      </dgm:if>
      <dgm:else name="Name2">
        <dgm:alg type="lin">
          <dgm:param type="linDir" val="fromR"/>
          <dgm:param type="fallback" val="2D"/>
          <dgm:param type="nodeVertAlign" val="t"/>
        </dgm:alg>
      </dgm:else>
    </dgm:choose>
    <dgm:shape xmlns:r="http://schemas.openxmlformats.org/officeDocument/2006/relationships" r:blip="">
      <dgm:adjLst/>
    </dgm:shape>
    <dgm:presOf/>
    <dgm:constrLst>
      <dgm:constr type="w" for="ch" forName="circle" refType="w" fact="0.5"/>
      <dgm:constr type="w" for="ch" forName="vertFlow" refType="w" fact="0.75"/>
      <dgm:constr type="h" for="des" forName="firstComp" refType="w" refFor="ch" refForName="vertFlow" fact="0.667"/>
      <dgm:constr type="h" for="des" forName="comp" refType="h" refFor="des" refForName="firstComp" op="equ"/>
      <dgm:constr type="h" for="des" forName="topSpace" refType="w" refFor="ch" refForName="circle" op="equ" fact="0.4"/>
      <dgm:constr type="w" for="ch" forName="posSpace" refType="w" fact="0.4"/>
      <dgm:constr type="w" for="ch" forName="negSpace" refType="w" fact="-1.15"/>
      <dgm:constr type="w" for="ch" forName="transSpace" refType="w" fact="0.75"/>
      <dgm:constr type="primFontSz" for="ch" forName="circle" op="equ" val="65"/>
      <dgm:constr type="primFontSz" for="des" forName="firstChildTx" val="65"/>
      <dgm:constr type="primFontSz" for="des" forName="childTx" refType="primFontSz" refFor="des" refForName="firstChildTx" op="equ"/>
    </dgm:constrLst>
    <dgm:ruleLst/>
    <dgm:forEach name="Name3" axis="ch" ptType="node">
      <dgm:layoutNode name="posSpace">
        <dgm:alg type="sp"/>
        <dgm:shape xmlns:r="http://schemas.openxmlformats.org/officeDocument/2006/relationships" r:blip="">
          <dgm:adjLst/>
        </dgm:shape>
        <dgm:presOf/>
        <dgm:constrLst/>
        <dgm:ruleLst/>
      </dgm:layoutNode>
      <dgm:layoutNode name="vertFlow">
        <dgm:alg type="lin">
          <dgm:param type="linDir" val="fromT"/>
        </dgm:alg>
        <dgm:shape xmlns:r="http://schemas.openxmlformats.org/officeDocument/2006/relationships" r:blip="">
          <dgm:adjLst/>
        </dgm:shape>
        <dgm:presOf/>
        <dgm:constrLst>
          <dgm:constr type="w" for="ch" forName="firstComp" refType="w"/>
          <dgm:constr type="w" for="ch" forName="comp" refType="w"/>
        </dgm:constrLst>
        <dgm:ruleLst/>
        <dgm:layoutNode name="topSpace">
          <dgm:alg type="sp"/>
          <dgm:shape xmlns:r="http://schemas.openxmlformats.org/officeDocument/2006/relationships" r:blip="">
            <dgm:adjLst/>
          </dgm:shape>
          <dgm:presOf/>
          <dgm:constrLst/>
          <dgm:ruleLst/>
        </dgm:layoutNode>
        <dgm:layoutNode name="firstComp">
          <dgm:alg type="composite"/>
          <dgm:shape xmlns:r="http://schemas.openxmlformats.org/officeDocument/2006/relationships" r:blip="">
            <dgm:adjLst/>
          </dgm:shape>
          <dgm:presOf/>
          <dgm:choose name="Name4">
            <dgm:if name="Name5" func="var" arg="dir" op="equ" val="norm">
              <dgm:constrLst>
                <dgm:constr type="l" for="ch" forName="firstChild"/>
                <dgm:constr type="t" for="ch" forName="firstChild"/>
                <dgm:constr type="w" for="ch" forName="firstChild" refType="w"/>
                <dgm:constr type="h" for="ch" forName="firstChild" refType="h"/>
                <dgm:constr type="l" for="ch" forName="firstChildTx" refType="w" fact="0.16"/>
                <dgm:constr type="r" for="ch" forName="firstChildTx" refType="w"/>
                <dgm:constr type="h" for="ch" forName="firstChildTx" refFor="ch" refForName="firstChild" op="equ"/>
              </dgm:constrLst>
            </dgm:if>
            <dgm:else name="Name6">
              <dgm:constrLst>
                <dgm:constr type="l" for="ch" forName="firstChild"/>
                <dgm:constr type="t" for="ch" forName="firstChild"/>
                <dgm:constr type="w" for="ch" forName="firstChild" refType="w"/>
                <dgm:constr type="h" for="ch" forName="firstChild" refType="h"/>
                <dgm:constr type="l" for="ch" forName="firstChildTx"/>
                <dgm:constr type="r" for="ch" forName="firstChildTx" refType="w" fact="0.825"/>
                <dgm:constr type="h" for="ch" forName="firstChildTx" refFor="ch" refForName="firstChild" op="equ"/>
              </dgm:constrLst>
            </dgm:else>
          </dgm:choose>
          <dgm:ruleLst/>
          <dgm:layoutNode name="firstChild" styleLbl="bgAccFollowNode1">
            <dgm:alg type="sp"/>
            <dgm:shape xmlns:r="http://schemas.openxmlformats.org/officeDocument/2006/relationships" type="rect" r:blip="">
              <dgm:adjLst/>
            </dgm:shape>
            <dgm:presOf axis="ch desOrSelf" ptType="node node" cnt="1 0"/>
            <dgm:constrLst/>
            <dgm:ruleLst/>
          </dgm:layoutNode>
          <dgm:layoutNode name="firstChildTx" styleLbl="bgAccFollowNode1">
            <dgm:varLst>
              <dgm:bulletEnabled val="1"/>
            </dgm:varLst>
            <dgm:alg type="tx">
              <dgm:param type="parTxLTRAlign" val="l"/>
            </dgm:alg>
            <dgm:shape xmlns:r="http://schemas.openxmlformats.org/officeDocument/2006/relationships" type="rect" r:blip="" hideGeom="1">
              <dgm:adjLst/>
            </dgm:shape>
            <dgm:presOf axis="ch desOrSelf" ptType="node node" cnt="1 0"/>
            <dgm:choose name="Name7">
              <dgm:if name="Name8" func="var" arg="dir" op="equ" val="norm">
                <dgm:constrLst>
                  <dgm:constr type="primFontSz" val="65"/>
                  <dgm:constr type="lMarg"/>
                </dgm:constrLst>
              </dgm:if>
              <dgm:else name="Name9">
                <dgm:constrLst>
                  <dgm:constr type="primFontSz" val="65"/>
                  <dgm:constr type="rMarg"/>
                </dgm:constrLst>
              </dgm:else>
            </dgm:choose>
            <dgm:ruleLst>
              <dgm:rule type="primFontSz" val="5" fact="NaN" max="NaN"/>
            </dgm:ruleLst>
          </dgm:layoutNode>
        </dgm:layoutNode>
        <dgm:forEach name="Name10" axis="ch" ptType="node" st="2">
          <dgm:layoutNode name="comp">
            <dgm:alg type="composite"/>
            <dgm:shape xmlns:r="http://schemas.openxmlformats.org/officeDocument/2006/relationships" r:blip="">
              <dgm:adjLst/>
            </dgm:shape>
            <dgm:presOf/>
            <dgm:choose name="Name11">
              <dgm:if name="Name12" func="var" arg="dir" op="equ" val="norm">
                <dgm:constrLst>
                  <dgm:constr type="l" for="ch" forName="child"/>
                  <dgm:constr type="t" for="ch" forName="child"/>
                  <dgm:constr type="w" for="ch" forName="child" refType="w"/>
                  <dgm:constr type="h" for="ch" forName="child" refType="h"/>
                  <dgm:constr type="l" for="ch" forName="childTx" refType="w" fact="0.16"/>
                  <dgm:constr type="r" for="ch" forName="childTx" refType="w"/>
                  <dgm:constr type="h" for="ch" forName="childTx" refFor="ch" refForName="child" op="equ"/>
                </dgm:constrLst>
              </dgm:if>
              <dgm:else name="Name13">
                <dgm:constrLst>
                  <dgm:constr type="l" for="ch" forName="child"/>
                  <dgm:constr type="t" for="ch" forName="child"/>
                  <dgm:constr type="w" for="ch" forName="child" refType="w"/>
                  <dgm:constr type="h" for="ch" forName="child" refType="h"/>
                  <dgm:constr type="l" for="ch" forName="childTx"/>
                  <dgm:constr type="r" for="ch" forName="childTx" refType="w" fact="0.825"/>
                  <dgm:constr type="h" for="ch" forName="childTx" refFor="ch" refForName="child" op="equ"/>
                </dgm:constrLst>
              </dgm:else>
            </dgm:choose>
            <dgm:ruleLst/>
            <dgm:layoutNode name="child" styleLbl="bgAccFollowNode1">
              <dgm:alg type="sp"/>
              <dgm:shape xmlns:r="http://schemas.openxmlformats.org/officeDocument/2006/relationships" type="rect" r:blip="">
                <dgm:adjLst/>
              </dgm:shape>
              <dgm:presOf axis="desOrSelf" ptType="node"/>
              <dgm:constrLst/>
              <dgm:ruleLst/>
            </dgm:layoutNode>
            <dgm:layoutNode name="childTx" styleLbl="bgAccFollowNode1">
              <dgm:varLst>
                <dgm:bulletEnabled val="1"/>
              </dgm:varLst>
              <dgm:alg type="tx">
                <dgm:param type="parTxLTRAlign" val="l"/>
              </dgm:alg>
              <dgm:shape xmlns:r="http://schemas.openxmlformats.org/officeDocument/2006/relationships" type="rect" r:blip="" hideGeom="1">
                <dgm:adjLst/>
              </dgm:shape>
              <dgm:presOf axis="desOrSelf" ptType="node"/>
              <dgm:choose name="Name14">
                <dgm:if name="Name15" func="var" arg="dir" op="equ" val="norm">
                  <dgm:constrLst>
                    <dgm:constr type="primFontSz" val="65"/>
                    <dgm:constr type="lMarg"/>
                  </dgm:constrLst>
                </dgm:if>
                <dgm:else name="Name16">
                  <dgm:constrLst>
                    <dgm:constr type="primFontSz" val="65"/>
                    <dgm:constr type="rMarg"/>
                  </dgm:constrLst>
                </dgm:else>
              </dgm:choose>
              <dgm:ruleLst>
                <dgm:rule type="primFontSz" val="5" fact="NaN" max="NaN"/>
              </dgm:ruleLst>
            </dgm:layoutNode>
          </dgm:layoutNode>
        </dgm:forEach>
      </dgm:layoutNode>
      <dgm:layoutNode name="negSpace">
        <dgm:alg type="sp"/>
        <dgm:shape xmlns:r="http://schemas.openxmlformats.org/officeDocument/2006/relationships" r:blip="">
          <dgm:adjLst/>
        </dgm:shape>
        <dgm:presOf/>
        <dgm:constrLst/>
        <dgm:ruleLst/>
      </dgm:layoutNode>
      <dgm:layoutNode name="circle" styleLbl="node1">
        <dgm:alg type="tx"/>
        <dgm:shape xmlns:r="http://schemas.openxmlformats.org/officeDocument/2006/relationships" type="ellipse" r:blip="">
          <dgm:adjLst/>
        </dgm:shape>
        <dgm:presOf axis="self"/>
        <dgm:constrLst>
          <dgm:constr type="lMarg"/>
          <dgm:constr type="rMarg"/>
          <dgm:constr type="tMarg"/>
          <dgm:constr type="bMarg"/>
          <dgm:constr type="h" refType="w"/>
        </dgm:constrLst>
        <dgm:ruleLst>
          <dgm:rule type="primFontSz" val="5" fact="NaN" max="NaN"/>
        </dgm:ruleLst>
      </dgm:layoutNode>
      <dgm:forEach name="Name17" axis="followSib" ptType="sibTrans" cnt="1">
        <dgm:layoutNode name="trans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D32A89D-5788-49EF-96EA-31A26F518C93}" type="datetimeFigureOut">
              <a:rPr lang="en-US" smtClean="0"/>
              <a:t>3/12/2021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42FB7F7-59B4-42F1-AB15-59CD203BF176}" type="slidenum">
              <a:rPr lang="en-US" smtClean="0"/>
              <a:t>‹#›</a:t>
            </a:fld>
            <a:endParaRPr lang="en-US"/>
          </a:p>
        </p:txBody>
      </p:sp>
    </p:spTree>
    <p:extLst>
      <p:ext uri="{BB962C8B-B14F-4D97-AF65-F5344CB8AC3E}">
        <p14:creationId xmlns:p14="http://schemas.microsoft.com/office/powerpoint/2010/main" val="23340624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42FB7F7-59B4-42F1-AB15-59CD203BF176}" type="slidenum">
              <a:rPr lang="en-US" smtClean="0"/>
              <a:t>2</a:t>
            </a:fld>
            <a:endParaRPr lang="en-US" dirty="0"/>
          </a:p>
        </p:txBody>
      </p:sp>
    </p:spTree>
    <p:extLst>
      <p:ext uri="{BB962C8B-B14F-4D97-AF65-F5344CB8AC3E}">
        <p14:creationId xmlns:p14="http://schemas.microsoft.com/office/powerpoint/2010/main" val="412873405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Received the non-competitive State and Tribal Assistance Grant in 2005</a:t>
            </a:r>
            <a:br>
              <a:rPr lang="en-US"/>
            </a:br>
            <a:endParaRPr lang="en-US"/>
          </a:p>
          <a:p>
            <a:r>
              <a:rPr lang="en-US"/>
              <a:t>Target Area:  Nearly 119-acres consisting of an old High School and surrounding around</a:t>
            </a:r>
          </a:p>
          <a:p>
            <a:endParaRPr lang="en-US"/>
          </a:p>
          <a:p>
            <a:r>
              <a:rPr lang="en-US"/>
              <a:t>Purpose of Funding was used to assess and remediate hazardous substances. Converting the site into a multipurpose Tribal medical, health and fitness center. </a:t>
            </a:r>
          </a:p>
        </p:txBody>
      </p:sp>
      <p:sp>
        <p:nvSpPr>
          <p:cNvPr id="4" name="Slide Number Placeholder 3"/>
          <p:cNvSpPr>
            <a:spLocks noGrp="1"/>
          </p:cNvSpPr>
          <p:nvPr>
            <p:ph type="sldNum" sz="quarter" idx="5"/>
          </p:nvPr>
        </p:nvSpPr>
        <p:spPr/>
        <p:txBody>
          <a:bodyPr/>
          <a:lstStyle/>
          <a:p>
            <a:fld id="{242FB7F7-59B4-42F1-AB15-59CD203BF176}" type="slidenum">
              <a:rPr lang="en-US" smtClean="0"/>
              <a:t>12</a:t>
            </a:fld>
            <a:endParaRPr lang="en-US"/>
          </a:p>
        </p:txBody>
      </p:sp>
    </p:spTree>
    <p:extLst>
      <p:ext uri="{BB962C8B-B14F-4D97-AF65-F5344CB8AC3E}">
        <p14:creationId xmlns:p14="http://schemas.microsoft.com/office/powerpoint/2010/main" val="17314603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 panose="020B0604020202020204" pitchFamily="34" charset="0"/>
              <a:buNone/>
            </a:pPr>
            <a:r>
              <a:rPr lang="en-US">
                <a:cs typeface="Calibri"/>
              </a:rPr>
              <a:t>Target Area was a 20-year odyssey that finally received its certificate of cleanup from Louisiana Department of environmental Quality (LDEQ) in 2008 and sold to </a:t>
            </a:r>
            <a:r>
              <a:rPr lang="en-US" err="1">
                <a:cs typeface="Calibri"/>
              </a:rPr>
              <a:t>Zatarain’s</a:t>
            </a:r>
            <a:r>
              <a:rPr lang="en-US">
                <a:cs typeface="Calibri"/>
              </a:rPr>
              <a:t> and McCormick the following year.</a:t>
            </a:r>
          </a:p>
          <a:p>
            <a:pPr marL="0" lvl="0" indent="0">
              <a:buFont typeface="Arial" panose="020B0604020202020204" pitchFamily="34" charset="0"/>
              <a:buNone/>
            </a:pPr>
            <a:endParaRPr lang="en-US">
              <a:cs typeface="Calibri"/>
            </a:endParaRPr>
          </a:p>
          <a:p>
            <a:pPr marL="0" lvl="0" indent="0">
              <a:buFont typeface="Arial" panose="020B0604020202020204" pitchFamily="34" charset="0"/>
              <a:buNone/>
            </a:pPr>
            <a:r>
              <a:rPr lang="en-US">
                <a:cs typeface="Calibri"/>
              </a:rPr>
              <a:t>Received: EPA Brownfields Assessment Pilot Grant  for $200,000 in FY 1997 to conduct ESAs &amp; received a loan from the States RLF granted from EPA to assist in the clean-up of hazardous substances.</a:t>
            </a:r>
          </a:p>
        </p:txBody>
      </p:sp>
      <p:sp>
        <p:nvSpPr>
          <p:cNvPr id="4" name="Slide Number Placeholder 3"/>
          <p:cNvSpPr>
            <a:spLocks noGrp="1"/>
          </p:cNvSpPr>
          <p:nvPr>
            <p:ph type="sldNum" sz="quarter" idx="5"/>
          </p:nvPr>
        </p:nvSpPr>
        <p:spPr/>
        <p:txBody>
          <a:bodyPr/>
          <a:lstStyle/>
          <a:p>
            <a:fld id="{242FB7F7-59B4-42F1-AB15-59CD203BF176}" type="slidenum">
              <a:rPr lang="en-US" smtClean="0"/>
              <a:t>13</a:t>
            </a:fld>
            <a:endParaRPr lang="en-US"/>
          </a:p>
        </p:txBody>
      </p:sp>
    </p:spTree>
    <p:extLst>
      <p:ext uri="{BB962C8B-B14F-4D97-AF65-F5344CB8AC3E}">
        <p14:creationId xmlns:p14="http://schemas.microsoft.com/office/powerpoint/2010/main" val="41925824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in both urban and rural areas.</a:t>
            </a:r>
          </a:p>
          <a:p>
            <a:r>
              <a:rPr lang="en-US"/>
              <a:t>A great place to get started is on EPAs webpage for Brownfields and Land Revitalization in Region 6 will find material for Brownfield grants, stories from around the region and your state Cleanup programs.</a:t>
            </a:r>
          </a:p>
        </p:txBody>
      </p:sp>
      <p:sp>
        <p:nvSpPr>
          <p:cNvPr id="4" name="Slide Number Placeholder 3"/>
          <p:cNvSpPr>
            <a:spLocks noGrp="1"/>
          </p:cNvSpPr>
          <p:nvPr>
            <p:ph type="sldNum" sz="quarter" idx="5"/>
          </p:nvPr>
        </p:nvSpPr>
        <p:spPr/>
        <p:txBody>
          <a:bodyPr/>
          <a:lstStyle/>
          <a:p>
            <a:fld id="{242FB7F7-59B4-42F1-AB15-59CD203BF176}" type="slidenum">
              <a:rPr lang="en-US" smtClean="0"/>
              <a:t>15</a:t>
            </a:fld>
            <a:endParaRPr lang="en-US"/>
          </a:p>
        </p:txBody>
      </p:sp>
    </p:spTree>
    <p:extLst>
      <p:ext uri="{BB962C8B-B14F-4D97-AF65-F5344CB8AC3E}">
        <p14:creationId xmlns:p14="http://schemas.microsoft.com/office/powerpoint/2010/main" val="400004520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Process to redevelopment. If no contaminants or hazardous substances are found during assessment, redevelopment can move forward. </a:t>
            </a:r>
          </a:p>
          <a:p>
            <a:endParaRPr lang="en-US"/>
          </a:p>
          <a:p>
            <a:r>
              <a:rPr lang="en-US"/>
              <a:t>*Power plant/silos to Victory Park *largest redevelopment in the Region. &gt; American Airlines center in downtown Dallas, TX</a:t>
            </a:r>
          </a:p>
          <a:p>
            <a:endParaRPr lang="en-US"/>
          </a:p>
          <a:p>
            <a:r>
              <a:rPr lang="en-US"/>
              <a:t>EXPLAIN PROCESS A LITTLE-</a:t>
            </a:r>
          </a:p>
          <a:p>
            <a:r>
              <a:rPr lang="en-US"/>
              <a:t>When selecting a site, start to rethink its possibilities what nearby resident and local communities will benefit from. Is it green space, residential, industrial, mixed use or commercial. Into step 2, assessment process begins and with much luck with out the need for a phase 2 assessment you can get straight into redevelopment with out clean up.</a:t>
            </a:r>
          </a:p>
          <a:p>
            <a:endParaRPr lang="en-US"/>
          </a:p>
        </p:txBody>
      </p:sp>
      <p:sp>
        <p:nvSpPr>
          <p:cNvPr id="4" name="Slide Number Placeholder 3"/>
          <p:cNvSpPr>
            <a:spLocks noGrp="1"/>
          </p:cNvSpPr>
          <p:nvPr>
            <p:ph type="sldNum" sz="quarter" idx="5"/>
          </p:nvPr>
        </p:nvSpPr>
        <p:spPr/>
        <p:txBody>
          <a:bodyPr/>
          <a:lstStyle/>
          <a:p>
            <a:fld id="{242FB7F7-59B4-42F1-AB15-59CD203BF176}" type="slidenum">
              <a:rPr lang="en-US" smtClean="0"/>
              <a:t>16</a:t>
            </a:fld>
            <a:endParaRPr lang="en-US"/>
          </a:p>
        </p:txBody>
      </p:sp>
    </p:spTree>
    <p:extLst>
      <p:ext uri="{BB962C8B-B14F-4D97-AF65-F5344CB8AC3E}">
        <p14:creationId xmlns:p14="http://schemas.microsoft.com/office/powerpoint/2010/main" val="23987356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Local stakeholders are involved throughout all the elements of brownfields revitalization. </a:t>
            </a:r>
          </a:p>
          <a:p>
            <a:endParaRPr lang="en-US"/>
          </a:p>
          <a:p>
            <a:r>
              <a:rPr lang="en-US"/>
              <a:t>the process-</a:t>
            </a:r>
          </a:p>
          <a:p>
            <a:r>
              <a:rPr lang="en-US"/>
              <a:t>While gathering and maintaining of stakeholders interesting, the process of identifying your brownfields inventory should take precedence along side creating your proposal for obtaining an Assessment grant. By prioritizing that list, work can begin on sites starting with conducting ESAs. The re-leveraging of funds will occur at the potential of contaminates requiring cleanups and EPA has sources available under this years Multipurpose and Clean up grants, to add it this form of revitalization.</a:t>
            </a:r>
          </a:p>
          <a:p>
            <a:r>
              <a:rPr lang="en-US"/>
              <a:t> Alternating years it is Revolving Loan Fund (RLF)</a:t>
            </a:r>
          </a:p>
          <a:p>
            <a:endParaRPr lang="en-US"/>
          </a:p>
        </p:txBody>
      </p:sp>
      <p:sp>
        <p:nvSpPr>
          <p:cNvPr id="4" name="Slide Number Placeholder 3"/>
          <p:cNvSpPr>
            <a:spLocks noGrp="1"/>
          </p:cNvSpPr>
          <p:nvPr>
            <p:ph type="sldNum" sz="quarter" idx="5"/>
          </p:nvPr>
        </p:nvSpPr>
        <p:spPr/>
        <p:txBody>
          <a:bodyPr/>
          <a:lstStyle/>
          <a:p>
            <a:fld id="{242FB7F7-59B4-42F1-AB15-59CD203BF176}" type="slidenum">
              <a:rPr lang="en-US" smtClean="0"/>
              <a:t>17</a:t>
            </a:fld>
            <a:endParaRPr lang="en-US"/>
          </a:p>
        </p:txBody>
      </p:sp>
    </p:spTree>
    <p:extLst>
      <p:ext uri="{BB962C8B-B14F-4D97-AF65-F5344CB8AC3E}">
        <p14:creationId xmlns:p14="http://schemas.microsoft.com/office/powerpoint/2010/main" val="365716922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Grants for communities/organizations along with state and tribal funding. </a:t>
            </a:r>
          </a:p>
          <a:p>
            <a:r>
              <a:rPr lang="en-US"/>
              <a:t>Technical assistance programs for communities/organization-TAB is the biggest (Scott on TAB later). </a:t>
            </a:r>
          </a:p>
        </p:txBody>
      </p:sp>
      <p:sp>
        <p:nvSpPr>
          <p:cNvPr id="4" name="Slide Number Placeholder 3"/>
          <p:cNvSpPr>
            <a:spLocks noGrp="1"/>
          </p:cNvSpPr>
          <p:nvPr>
            <p:ph type="sldNum" sz="quarter" idx="5"/>
          </p:nvPr>
        </p:nvSpPr>
        <p:spPr/>
        <p:txBody>
          <a:bodyPr/>
          <a:lstStyle/>
          <a:p>
            <a:fld id="{242FB7F7-59B4-42F1-AB15-59CD203BF176}" type="slidenum">
              <a:rPr lang="en-US" smtClean="0"/>
              <a:t>18</a:t>
            </a:fld>
            <a:endParaRPr lang="en-US"/>
          </a:p>
        </p:txBody>
      </p:sp>
    </p:spTree>
    <p:extLst>
      <p:ext uri="{BB962C8B-B14F-4D97-AF65-F5344CB8AC3E}">
        <p14:creationId xmlns:p14="http://schemas.microsoft.com/office/powerpoint/2010/main" val="100034605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altLang="en-US" u="sng"/>
              <a:t>Creation of employment</a:t>
            </a:r>
            <a:r>
              <a:rPr lang="en-US" altLang="en-US"/>
              <a:t> - </a:t>
            </a:r>
            <a:r>
              <a:rPr lang="en-US" altLang="en-US">
                <a:cs typeface="Times New Roman" panose="02020603050405020304" pitchFamily="18" charset="0"/>
              </a:rPr>
              <a:t>According to a survey by the U.S. Conference of Mayors, 187 of 231 cities responded that cleaning up existing brownfields sites could generate as many as 540,000 new jobs if the land were returned to production. </a:t>
            </a:r>
          </a:p>
          <a:p>
            <a:pPr eaLnBrk="1" hangingPunct="1"/>
            <a:r>
              <a:rPr lang="en-US" altLang="en-US" u="sng">
                <a:cs typeface="Times New Roman" panose="02020603050405020304" pitchFamily="18" charset="0"/>
              </a:rPr>
              <a:t>Increased local revenue</a:t>
            </a:r>
            <a:r>
              <a:rPr lang="en-US" altLang="en-US">
                <a:cs typeface="Times New Roman" panose="02020603050405020304" pitchFamily="18" charset="0"/>
              </a:rPr>
              <a:t> -  Encouraging development on existing, unoccupied sites has the potential not only to rejuvenate local tax revenue, but to spawn additional development of nearby underused properties.</a:t>
            </a:r>
          </a:p>
          <a:p>
            <a:pPr eaLnBrk="1" hangingPunct="1"/>
            <a:r>
              <a:rPr lang="en-US" altLang="en-US" u="sng">
                <a:cs typeface="Times New Roman" panose="02020603050405020304" pitchFamily="18" charset="0"/>
              </a:rPr>
              <a:t>Revitalize urban areas</a:t>
            </a:r>
            <a:r>
              <a:rPr lang="en-US" altLang="en-US">
                <a:cs typeface="Times New Roman" panose="02020603050405020304" pitchFamily="18" charset="0"/>
              </a:rPr>
              <a:t> -   Because of their locations, brownfields promote the infill and mixed-use development of smart growth </a:t>
            </a:r>
          </a:p>
          <a:p>
            <a:pPr eaLnBrk="1" hangingPunct="1"/>
            <a:r>
              <a:rPr lang="en-US" altLang="en-US" u="sng">
                <a:cs typeface="Times New Roman" panose="02020603050405020304" pitchFamily="18" charset="0"/>
              </a:rPr>
              <a:t>Removal of urban eyesores</a:t>
            </a:r>
            <a:r>
              <a:rPr lang="en-US" altLang="en-US">
                <a:cs typeface="Times New Roman" panose="02020603050405020304" pitchFamily="18" charset="0"/>
              </a:rPr>
              <a:t> – Perception of contamination; Brownfields cleanup removes signs of decay</a:t>
            </a:r>
          </a:p>
          <a:p>
            <a:pPr eaLnBrk="1" hangingPunct="1"/>
            <a:r>
              <a:rPr lang="en-US" altLang="en-US" u="sng">
                <a:cs typeface="Times New Roman" panose="02020603050405020304" pitchFamily="18" charset="0"/>
              </a:rPr>
              <a:t>Protection of existing greenspaces</a:t>
            </a:r>
            <a:r>
              <a:rPr lang="en-US" altLang="en-US">
                <a:cs typeface="Times New Roman" panose="02020603050405020304" pitchFamily="18" charset="0"/>
              </a:rPr>
              <a:t> – creating incentives to attract development on existing sites curbs the urge to develop pristine areas</a:t>
            </a:r>
          </a:p>
          <a:p>
            <a:pPr eaLnBrk="1" hangingPunct="1"/>
            <a:r>
              <a:rPr lang="en-US" altLang="en-US" u="sng">
                <a:cs typeface="Times New Roman" panose="02020603050405020304" pitchFamily="18" charset="0"/>
              </a:rPr>
              <a:t>Improved </a:t>
            </a:r>
            <a:r>
              <a:rPr lang="en-US" altLang="en-US" u="sng" err="1">
                <a:cs typeface="Times New Roman" panose="02020603050405020304" pitchFamily="18" charset="0"/>
              </a:rPr>
              <a:t>cmty</a:t>
            </a:r>
            <a:r>
              <a:rPr lang="en-US" altLang="en-US" u="sng">
                <a:cs typeface="Times New Roman" panose="02020603050405020304" pitchFamily="18" charset="0"/>
              </a:rPr>
              <a:t> health</a:t>
            </a:r>
            <a:r>
              <a:rPr lang="en-US" altLang="en-US">
                <a:cs typeface="Times New Roman" panose="02020603050405020304" pitchFamily="18" charset="0"/>
              </a:rPr>
              <a:t> – Curbs illegal dumping; cleanup removes potential public health threat of contamination</a:t>
            </a:r>
          </a:p>
          <a:p>
            <a:endParaRPr lang="en-US"/>
          </a:p>
        </p:txBody>
      </p:sp>
      <p:sp>
        <p:nvSpPr>
          <p:cNvPr id="4" name="Slide Number Placeholder 3"/>
          <p:cNvSpPr>
            <a:spLocks noGrp="1"/>
          </p:cNvSpPr>
          <p:nvPr>
            <p:ph type="sldNum" sz="quarter" idx="5"/>
          </p:nvPr>
        </p:nvSpPr>
        <p:spPr/>
        <p:txBody>
          <a:bodyPr/>
          <a:lstStyle/>
          <a:p>
            <a:fld id="{242FB7F7-59B4-42F1-AB15-59CD203BF176}" type="slidenum">
              <a:rPr lang="en-US" smtClean="0"/>
              <a:t>19</a:t>
            </a:fld>
            <a:endParaRPr lang="en-US"/>
          </a:p>
        </p:txBody>
      </p:sp>
    </p:spTree>
    <p:extLst>
      <p:ext uri="{BB962C8B-B14F-4D97-AF65-F5344CB8AC3E}">
        <p14:creationId xmlns:p14="http://schemas.microsoft.com/office/powerpoint/2010/main" val="354131947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More on grants info with Denise and Paul day two. </a:t>
            </a:r>
          </a:p>
        </p:txBody>
      </p:sp>
      <p:sp>
        <p:nvSpPr>
          <p:cNvPr id="4" name="Slide Number Placeholder 3"/>
          <p:cNvSpPr>
            <a:spLocks noGrp="1"/>
          </p:cNvSpPr>
          <p:nvPr>
            <p:ph type="sldNum" sz="quarter" idx="5"/>
          </p:nvPr>
        </p:nvSpPr>
        <p:spPr/>
        <p:txBody>
          <a:bodyPr/>
          <a:lstStyle/>
          <a:p>
            <a:fld id="{242FB7F7-59B4-42F1-AB15-59CD203BF176}" type="slidenum">
              <a:rPr lang="en-US" smtClean="0"/>
              <a:t>20</a:t>
            </a:fld>
            <a:endParaRPr lang="en-US"/>
          </a:p>
        </p:txBody>
      </p:sp>
    </p:spTree>
    <p:extLst>
      <p:ext uri="{BB962C8B-B14F-4D97-AF65-F5344CB8AC3E}">
        <p14:creationId xmlns:p14="http://schemas.microsoft.com/office/powerpoint/2010/main" val="242016639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Failure to conduct a Phase I (All Appropriate Inquiry) could result in ownership of liability of contaminants. </a:t>
            </a:r>
          </a:p>
          <a:p>
            <a:endParaRPr lang="en-US"/>
          </a:p>
          <a:p>
            <a:r>
              <a:rPr lang="en-US"/>
              <a:t>Conducting a Phase I will determine All Appropriate Inquiries – obtaining liability protection under CERCLA. (Jake Liability presentation)</a:t>
            </a:r>
          </a:p>
        </p:txBody>
      </p:sp>
      <p:sp>
        <p:nvSpPr>
          <p:cNvPr id="4" name="Slide Number Placeholder 3"/>
          <p:cNvSpPr>
            <a:spLocks noGrp="1"/>
          </p:cNvSpPr>
          <p:nvPr>
            <p:ph type="sldNum" sz="quarter" idx="5"/>
          </p:nvPr>
        </p:nvSpPr>
        <p:spPr/>
        <p:txBody>
          <a:bodyPr/>
          <a:lstStyle/>
          <a:p>
            <a:fld id="{242FB7F7-59B4-42F1-AB15-59CD203BF176}" type="slidenum">
              <a:rPr lang="en-US" smtClean="0"/>
              <a:t>24</a:t>
            </a:fld>
            <a:endParaRPr lang="en-US"/>
          </a:p>
        </p:txBody>
      </p:sp>
    </p:spTree>
    <p:extLst>
      <p:ext uri="{BB962C8B-B14F-4D97-AF65-F5344CB8AC3E}">
        <p14:creationId xmlns:p14="http://schemas.microsoft.com/office/powerpoint/2010/main" val="214383186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42FB7F7-59B4-42F1-AB15-59CD203BF176}" type="slidenum">
              <a:rPr lang="en-US" smtClean="0"/>
              <a:t>25</a:t>
            </a:fld>
            <a:endParaRPr lang="en-US"/>
          </a:p>
        </p:txBody>
      </p:sp>
    </p:spTree>
    <p:extLst>
      <p:ext uri="{BB962C8B-B14F-4D97-AF65-F5344CB8AC3E}">
        <p14:creationId xmlns:p14="http://schemas.microsoft.com/office/powerpoint/2010/main" val="8255821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242FB7F7-59B4-42F1-AB15-59CD203BF176}" type="slidenum">
              <a:rPr lang="en-US" smtClean="0"/>
              <a:t>3</a:t>
            </a:fld>
            <a:endParaRPr lang="en-US" dirty="0"/>
          </a:p>
        </p:txBody>
      </p:sp>
    </p:spTree>
    <p:extLst>
      <p:ext uri="{BB962C8B-B14F-4D97-AF65-F5344CB8AC3E}">
        <p14:creationId xmlns:p14="http://schemas.microsoft.com/office/powerpoint/2010/main" val="427232093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Partners to mention; TCEQ &amp; RRC (Texas Railroad Commission) – Petroleum regulator, LDEQ, ODEQ &amp; OCC (Oklahoma Corporation Commission) – Petroleum regulator, ADEQ, and NMED.</a:t>
            </a:r>
          </a:p>
        </p:txBody>
      </p:sp>
      <p:sp>
        <p:nvSpPr>
          <p:cNvPr id="4" name="Slide Number Placeholder 3"/>
          <p:cNvSpPr>
            <a:spLocks noGrp="1"/>
          </p:cNvSpPr>
          <p:nvPr>
            <p:ph type="sldNum" sz="quarter" idx="5"/>
          </p:nvPr>
        </p:nvSpPr>
        <p:spPr/>
        <p:txBody>
          <a:bodyPr/>
          <a:lstStyle/>
          <a:p>
            <a:fld id="{242FB7F7-59B4-42F1-AB15-59CD203BF176}" type="slidenum">
              <a:rPr lang="en-US" smtClean="0"/>
              <a:t>26</a:t>
            </a:fld>
            <a:endParaRPr lang="en-US"/>
          </a:p>
        </p:txBody>
      </p:sp>
    </p:spTree>
    <p:extLst>
      <p:ext uri="{BB962C8B-B14F-4D97-AF65-F5344CB8AC3E}">
        <p14:creationId xmlns:p14="http://schemas.microsoft.com/office/powerpoint/2010/main" val="400962915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42FB7F7-59B4-42F1-AB15-59CD203BF176}" type="slidenum">
              <a:rPr lang="en-US" smtClean="0"/>
              <a:t>27</a:t>
            </a:fld>
            <a:endParaRPr lang="en-US"/>
          </a:p>
        </p:txBody>
      </p:sp>
    </p:spTree>
    <p:extLst>
      <p:ext uri="{BB962C8B-B14F-4D97-AF65-F5344CB8AC3E}">
        <p14:creationId xmlns:p14="http://schemas.microsoft.com/office/powerpoint/2010/main" val="162648566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3 ways the assessment grant can be awarded </a:t>
            </a:r>
          </a:p>
          <a:p>
            <a:r>
              <a:rPr lang="en-US" dirty="0"/>
              <a:t>Community-wide Assessment Grants</a:t>
            </a:r>
          </a:p>
          <a:p>
            <a:r>
              <a:rPr lang="en-US" dirty="0"/>
              <a:t>Up to $300,000 to assess</a:t>
            </a:r>
          </a:p>
          <a:p>
            <a:endParaRPr lang="en-US" dirty="0"/>
          </a:p>
          <a:p>
            <a:r>
              <a:rPr lang="en-US" dirty="0"/>
              <a:t>Site-specific Assessment Grants</a:t>
            </a:r>
          </a:p>
          <a:p>
            <a:r>
              <a:rPr lang="en-US" dirty="0"/>
              <a:t> Used on one site only</a:t>
            </a:r>
          </a:p>
          <a:p>
            <a:r>
              <a:rPr lang="en-US" dirty="0"/>
              <a:t> Up to $200,000 to assess </a:t>
            </a:r>
          </a:p>
          <a:p>
            <a:r>
              <a:rPr lang="en-US" dirty="0"/>
              <a:t>Can request a waiver up to $350,000  </a:t>
            </a:r>
          </a:p>
          <a:p>
            <a:endParaRPr lang="en-US" dirty="0"/>
          </a:p>
          <a:p>
            <a:r>
              <a:rPr lang="en-US" dirty="0"/>
              <a:t>Assessment Coalition Grants (COAG) </a:t>
            </a:r>
          </a:p>
          <a:p>
            <a:r>
              <a:rPr lang="en-US" dirty="0"/>
              <a:t>Is for three or more eligible entities </a:t>
            </a:r>
          </a:p>
          <a:p>
            <a:r>
              <a:rPr lang="en-US" dirty="0"/>
              <a:t>One grant proposal submitted under the name of one of the lead coalition members.</a:t>
            </a:r>
          </a:p>
          <a:p>
            <a:r>
              <a:rPr lang="en-US" dirty="0"/>
              <a:t>Must assess a minimum of five sites regardless of funding request</a:t>
            </a:r>
          </a:p>
          <a:p>
            <a:r>
              <a:rPr lang="en-US" dirty="0"/>
              <a:t>Up to $600,000 </a:t>
            </a:r>
          </a:p>
          <a:p>
            <a:r>
              <a:rPr lang="en-US" dirty="0"/>
              <a:t>- Can be used to assess hazardous and petroleum</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242FB7F7-59B4-42F1-AB15-59CD203BF176}" type="slidenum">
              <a:rPr lang="en-US" smtClean="0"/>
              <a:t>34</a:t>
            </a:fld>
            <a:endParaRPr lang="en-US"/>
          </a:p>
        </p:txBody>
      </p:sp>
    </p:spTree>
    <p:extLst>
      <p:ext uri="{BB962C8B-B14F-4D97-AF65-F5344CB8AC3E}">
        <p14:creationId xmlns:p14="http://schemas.microsoft.com/office/powerpoint/2010/main" val="408528394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Developing an inventory of Brownfield sites, conducting community involvement activities, Phase 1 &amp; 2 Environmental Site Assessments, Clean up reuse planning and developing area wide revitalization plans</a:t>
            </a:r>
          </a:p>
          <a:p>
            <a:endParaRPr lang="en-US"/>
          </a:p>
        </p:txBody>
      </p:sp>
      <p:sp>
        <p:nvSpPr>
          <p:cNvPr id="4" name="Slide Number Placeholder 3"/>
          <p:cNvSpPr>
            <a:spLocks noGrp="1"/>
          </p:cNvSpPr>
          <p:nvPr>
            <p:ph type="sldNum" sz="quarter" idx="5"/>
          </p:nvPr>
        </p:nvSpPr>
        <p:spPr/>
        <p:txBody>
          <a:bodyPr/>
          <a:lstStyle/>
          <a:p>
            <a:fld id="{242FB7F7-59B4-42F1-AB15-59CD203BF176}" type="slidenum">
              <a:rPr lang="en-US" smtClean="0"/>
              <a:t>35</a:t>
            </a:fld>
            <a:endParaRPr lang="en-US"/>
          </a:p>
        </p:txBody>
      </p:sp>
    </p:spTree>
    <p:extLst>
      <p:ext uri="{BB962C8B-B14F-4D97-AF65-F5344CB8AC3E}">
        <p14:creationId xmlns:p14="http://schemas.microsoft.com/office/powerpoint/2010/main" val="76077455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Clean up grants provide funding to eligible entities to carry out clean up activities</a:t>
            </a:r>
          </a:p>
          <a:p>
            <a:pPr marL="171450" indent="-171450">
              <a:buFont typeface="Arial" panose="020B0604020202020204" pitchFamily="34" charset="0"/>
              <a:buChar char="•"/>
            </a:pPr>
            <a:r>
              <a:rPr lang="en-US"/>
              <a:t>Up to $500,000 to address 1 or more BF</a:t>
            </a:r>
          </a:p>
          <a:p>
            <a:pPr marL="171450" indent="-171450">
              <a:buFont typeface="Arial" panose="020B0604020202020204" pitchFamily="34" charset="0"/>
              <a:buChar char="•"/>
            </a:pPr>
            <a:r>
              <a:rPr lang="en-US"/>
              <a:t>Applicant is sole owner of the sites prior to application</a:t>
            </a:r>
          </a:p>
          <a:p>
            <a:pPr marL="171450" indent="-171450">
              <a:buFont typeface="Arial" panose="020B0604020202020204" pitchFamily="34" charset="0"/>
              <a:buChar char="•"/>
            </a:pPr>
            <a:r>
              <a:rPr lang="en-US"/>
              <a:t>3-year performance</a:t>
            </a:r>
          </a:p>
          <a:p>
            <a:endParaRPr lang="en-US"/>
          </a:p>
        </p:txBody>
      </p:sp>
      <p:sp>
        <p:nvSpPr>
          <p:cNvPr id="4" name="Slide Number Placeholder 3"/>
          <p:cNvSpPr>
            <a:spLocks noGrp="1"/>
          </p:cNvSpPr>
          <p:nvPr>
            <p:ph type="sldNum" sz="quarter" idx="5"/>
          </p:nvPr>
        </p:nvSpPr>
        <p:spPr/>
        <p:txBody>
          <a:bodyPr/>
          <a:lstStyle/>
          <a:p>
            <a:fld id="{242FB7F7-59B4-42F1-AB15-59CD203BF176}" type="slidenum">
              <a:rPr lang="en-US" smtClean="0"/>
              <a:t>36</a:t>
            </a:fld>
            <a:endParaRPr lang="en-US"/>
          </a:p>
        </p:txBody>
      </p:sp>
    </p:spTree>
    <p:extLst>
      <p:ext uri="{BB962C8B-B14F-4D97-AF65-F5344CB8AC3E}">
        <p14:creationId xmlns:p14="http://schemas.microsoft.com/office/powerpoint/2010/main" val="411061780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a:t>Conducting community involvement activities</a:t>
            </a:r>
          </a:p>
          <a:p>
            <a:pPr marL="171450" indent="-171450">
              <a:buFont typeface="Arial" panose="020B0604020202020204" pitchFamily="34" charset="0"/>
              <a:buChar char="•"/>
            </a:pPr>
            <a:r>
              <a:rPr lang="en-US"/>
              <a:t>Applicant has completed a Phase 2 ESA </a:t>
            </a:r>
          </a:p>
          <a:p>
            <a:pPr marL="171450" indent="-171450">
              <a:buFont typeface="Arial" panose="020B0604020202020204" pitchFamily="34" charset="0"/>
              <a:buChar char="•"/>
            </a:pPr>
            <a:r>
              <a:rPr lang="en-US"/>
              <a:t>Have one or more applicant owned sites with clean-up potential.</a:t>
            </a:r>
          </a:p>
          <a:p>
            <a:pPr marL="171450" indent="-171450">
              <a:buFont typeface="Arial" panose="020B0604020202020204" pitchFamily="34" charset="0"/>
              <a:buChar char="•"/>
            </a:pPr>
            <a:endParaRPr lang="en-US"/>
          </a:p>
          <a:p>
            <a:pPr marL="171450" indent="-171450">
              <a:buFont typeface="Arial" panose="020B0604020202020204" pitchFamily="34" charset="0"/>
              <a:buChar char="•"/>
            </a:pPr>
            <a:r>
              <a:rPr lang="en-US"/>
              <a:t>Submit one Cleanup Grant proposal each competition cycle, along side with Analysis of Brownfields Cleanup Alternatives (ABCA) for each site.</a:t>
            </a:r>
          </a:p>
          <a:p>
            <a:endParaRPr lang="en-US"/>
          </a:p>
          <a:p>
            <a:endParaRPr lang="en-US"/>
          </a:p>
        </p:txBody>
      </p:sp>
      <p:sp>
        <p:nvSpPr>
          <p:cNvPr id="4" name="Slide Number Placeholder 3"/>
          <p:cNvSpPr>
            <a:spLocks noGrp="1"/>
          </p:cNvSpPr>
          <p:nvPr>
            <p:ph type="sldNum" sz="quarter" idx="5"/>
          </p:nvPr>
        </p:nvSpPr>
        <p:spPr/>
        <p:txBody>
          <a:bodyPr/>
          <a:lstStyle/>
          <a:p>
            <a:fld id="{242FB7F7-59B4-42F1-AB15-59CD203BF176}" type="slidenum">
              <a:rPr lang="en-US" smtClean="0"/>
              <a:t>37</a:t>
            </a:fld>
            <a:endParaRPr lang="en-US"/>
          </a:p>
        </p:txBody>
      </p:sp>
    </p:spTree>
    <p:extLst>
      <p:ext uri="{BB962C8B-B14F-4D97-AF65-F5344CB8AC3E}">
        <p14:creationId xmlns:p14="http://schemas.microsoft.com/office/powerpoint/2010/main" val="264441700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Provide a range of eligible assessment and cleanup activities</a:t>
            </a:r>
          </a:p>
          <a:p>
            <a:endParaRPr lang="en-US"/>
          </a:p>
          <a:p>
            <a:pPr marL="171450" indent="-171450">
              <a:buFont typeface="Arial" panose="020B0604020202020204" pitchFamily="34" charset="0"/>
              <a:buChar char="•"/>
            </a:pPr>
            <a:r>
              <a:rPr lang="en-US"/>
              <a:t>Up to $800,000 to conduct one Phase II environmental site assessment and one cleanup and overall plan for revitalization.</a:t>
            </a:r>
          </a:p>
          <a:p>
            <a:pPr marL="171450" indent="-171450">
              <a:buFont typeface="Arial" panose="020B0604020202020204" pitchFamily="34" charset="0"/>
              <a:buChar char="•"/>
            </a:pPr>
            <a:r>
              <a:rPr lang="en-US"/>
              <a:t>Five-year performance period</a:t>
            </a:r>
          </a:p>
        </p:txBody>
      </p:sp>
      <p:sp>
        <p:nvSpPr>
          <p:cNvPr id="4" name="Slide Number Placeholder 3"/>
          <p:cNvSpPr>
            <a:spLocks noGrp="1"/>
          </p:cNvSpPr>
          <p:nvPr>
            <p:ph type="sldNum" sz="quarter" idx="5"/>
          </p:nvPr>
        </p:nvSpPr>
        <p:spPr/>
        <p:txBody>
          <a:bodyPr/>
          <a:lstStyle/>
          <a:p>
            <a:fld id="{242FB7F7-59B4-42F1-AB15-59CD203BF176}" type="slidenum">
              <a:rPr lang="en-US" smtClean="0"/>
              <a:t>38</a:t>
            </a:fld>
            <a:endParaRPr lang="en-US"/>
          </a:p>
        </p:txBody>
      </p:sp>
    </p:spTree>
    <p:extLst>
      <p:ext uri="{BB962C8B-B14F-4D97-AF65-F5344CB8AC3E}">
        <p14:creationId xmlns:p14="http://schemas.microsoft.com/office/powerpoint/2010/main" val="350484499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Applicant should have a capacity to do the following:</a:t>
            </a:r>
          </a:p>
          <a:p>
            <a:endParaRPr lang="en-US"/>
          </a:p>
          <a:p>
            <a:pPr marL="91440" indent="-91440">
              <a:buFont typeface="Arial" panose="020B0604020202020204" pitchFamily="34" charset="0"/>
              <a:buChar char="•"/>
            </a:pPr>
            <a:r>
              <a:rPr lang="en-US"/>
              <a:t>Develop inventories and prioritize sites</a:t>
            </a:r>
          </a:p>
          <a:p>
            <a:pPr marL="91440" indent="-91440">
              <a:buFont typeface="Arial" panose="020B0604020202020204" pitchFamily="34" charset="0"/>
              <a:buChar char="•"/>
            </a:pPr>
            <a:r>
              <a:rPr lang="en-US"/>
              <a:t>Conduct community involvement activities</a:t>
            </a:r>
          </a:p>
          <a:p>
            <a:pPr marL="91440" indent="-91440">
              <a:buFont typeface="Arial" panose="020B0604020202020204" pitchFamily="34" charset="0"/>
              <a:buChar char="•"/>
            </a:pPr>
            <a:r>
              <a:rPr lang="en-US"/>
              <a:t>Conduct environmental site assessments</a:t>
            </a:r>
          </a:p>
          <a:p>
            <a:pPr marL="91440" indent="-91440">
              <a:buFont typeface="Arial" panose="020B0604020202020204" pitchFamily="34" charset="0"/>
              <a:buChar char="•"/>
            </a:pPr>
            <a:r>
              <a:rPr lang="en-US"/>
              <a:t>Develop cleanup and reuse plans </a:t>
            </a:r>
          </a:p>
          <a:p>
            <a:pPr marL="91440" indent="-91440">
              <a:buFont typeface="Arial" panose="020B0604020202020204" pitchFamily="34" charset="0"/>
              <a:buChar char="•"/>
            </a:pPr>
            <a:r>
              <a:rPr lang="en-US"/>
              <a:t>Conduct cleanup activities on owned sites</a:t>
            </a:r>
          </a:p>
        </p:txBody>
      </p:sp>
      <p:sp>
        <p:nvSpPr>
          <p:cNvPr id="4" name="Slide Number Placeholder 3"/>
          <p:cNvSpPr>
            <a:spLocks noGrp="1"/>
          </p:cNvSpPr>
          <p:nvPr>
            <p:ph type="sldNum" sz="quarter" idx="5"/>
          </p:nvPr>
        </p:nvSpPr>
        <p:spPr/>
        <p:txBody>
          <a:bodyPr/>
          <a:lstStyle/>
          <a:p>
            <a:fld id="{242FB7F7-59B4-42F1-AB15-59CD203BF176}" type="slidenum">
              <a:rPr lang="en-US" smtClean="0"/>
              <a:t>39</a:t>
            </a:fld>
            <a:endParaRPr lang="en-US"/>
          </a:p>
        </p:txBody>
      </p:sp>
    </p:spTree>
    <p:extLst>
      <p:ext uri="{BB962C8B-B14F-4D97-AF65-F5344CB8AC3E}">
        <p14:creationId xmlns:p14="http://schemas.microsoft.com/office/powerpoint/2010/main" val="354088929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a:solidFill>
                  <a:schemeClr val="tx1">
                    <a:lumMod val="75000"/>
                    <a:lumOff val="25000"/>
                  </a:schemeClr>
                </a:solidFill>
              </a:rPr>
              <a:t>Can provided funds up to a million dollars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a:solidFill>
                  <a:schemeClr val="tx1">
                    <a:lumMod val="75000"/>
                    <a:lumOff val="25000"/>
                  </a:schemeClr>
                </a:solidFill>
              </a:rPr>
              <a:t>can be loan to public or private developers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a:solidFill>
                  <a:schemeClr val="tx1">
                    <a:lumMod val="75000"/>
                    <a:lumOff val="25000"/>
                  </a:schemeClr>
                </a:solidFill>
              </a:rPr>
              <a:t>Grantee determines loan terms</a:t>
            </a:r>
            <a:endParaRPr lang="en-US" b="0"/>
          </a:p>
          <a:p>
            <a:pPr marL="171450" indent="-171450">
              <a:buFont typeface="Arial" panose="020B0604020202020204" pitchFamily="34" charset="0"/>
              <a:buChar char="•"/>
            </a:pPr>
            <a:r>
              <a:rPr lang="en-US" b="0"/>
              <a:t>5-year performance</a:t>
            </a:r>
          </a:p>
        </p:txBody>
      </p:sp>
      <p:sp>
        <p:nvSpPr>
          <p:cNvPr id="4" name="Slide Number Placeholder 3"/>
          <p:cNvSpPr>
            <a:spLocks noGrp="1"/>
          </p:cNvSpPr>
          <p:nvPr>
            <p:ph type="sldNum" sz="quarter" idx="5"/>
          </p:nvPr>
        </p:nvSpPr>
        <p:spPr/>
        <p:txBody>
          <a:bodyPr/>
          <a:lstStyle/>
          <a:p>
            <a:fld id="{5BE3C773-2D6E-4F1A-A54B-6E32FC6D6A3E}" type="slidenum">
              <a:rPr lang="en-US" smtClean="0"/>
              <a:t>40</a:t>
            </a:fld>
            <a:endParaRPr lang="en-US"/>
          </a:p>
        </p:txBody>
      </p:sp>
    </p:spTree>
    <p:extLst>
      <p:ext uri="{BB962C8B-B14F-4D97-AF65-F5344CB8AC3E}">
        <p14:creationId xmlns:p14="http://schemas.microsoft.com/office/powerpoint/2010/main" val="406723462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Nonprofits, LLCs and Non profit community development entities are eligible </a:t>
            </a:r>
          </a:p>
          <a:p>
            <a:r>
              <a:rPr lang="en-US"/>
              <a:t>Up to 5% of grant awards is used on administrative costs</a:t>
            </a:r>
          </a:p>
          <a:p>
            <a:endParaRPr lang="en-US"/>
          </a:p>
          <a:p>
            <a:r>
              <a:rPr lang="en-US"/>
              <a:t>Eligible activities include cleanup, loan program implementation and confirmatory sampling only</a:t>
            </a:r>
          </a:p>
          <a:p>
            <a:endParaRPr lang="en-US"/>
          </a:p>
          <a:p>
            <a:r>
              <a:rPr lang="en-US"/>
              <a:t>Can apply as an eligible individual entity or as an RLF Coalition comprised of two or more entities.</a:t>
            </a:r>
          </a:p>
          <a:p>
            <a:endParaRPr lang="en-US"/>
          </a:p>
        </p:txBody>
      </p:sp>
      <p:sp>
        <p:nvSpPr>
          <p:cNvPr id="4" name="Slide Number Placeholder 3"/>
          <p:cNvSpPr>
            <a:spLocks noGrp="1"/>
          </p:cNvSpPr>
          <p:nvPr>
            <p:ph type="sldNum" sz="quarter" idx="5"/>
          </p:nvPr>
        </p:nvSpPr>
        <p:spPr/>
        <p:txBody>
          <a:bodyPr/>
          <a:lstStyle/>
          <a:p>
            <a:fld id="{242FB7F7-59B4-42F1-AB15-59CD203BF176}" type="slidenum">
              <a:rPr lang="en-US" smtClean="0"/>
              <a:t>41</a:t>
            </a:fld>
            <a:endParaRPr lang="en-US"/>
          </a:p>
        </p:txBody>
      </p:sp>
    </p:spTree>
    <p:extLst>
      <p:ext uri="{BB962C8B-B14F-4D97-AF65-F5344CB8AC3E}">
        <p14:creationId xmlns:p14="http://schemas.microsoft.com/office/powerpoint/2010/main" val="24681811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CERCLA had strict liability language which was often a deterrent to the redevelopment of brownfields sites. The Brownfields Act is an amendment to CERLCA to help alleviate liability issues.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242FB7F7-59B4-42F1-AB15-59CD203BF176}" type="slidenum">
              <a:rPr lang="en-US" smtClean="0"/>
              <a:t>4</a:t>
            </a:fld>
            <a:endParaRPr lang="en-US" dirty="0"/>
          </a:p>
        </p:txBody>
      </p:sp>
    </p:spTree>
    <p:extLst>
      <p:ext uri="{BB962C8B-B14F-4D97-AF65-F5344CB8AC3E}">
        <p14:creationId xmlns:p14="http://schemas.microsoft.com/office/powerpoint/2010/main" val="49075418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a:solidFill>
                  <a:schemeClr val="tx1"/>
                </a:solidFill>
                <a:effectLst/>
                <a:latin typeface="+mn-lt"/>
                <a:ea typeface="+mn-ea"/>
                <a:cs typeface="+mn-cs"/>
              </a:rPr>
              <a:t>the Environmental Workforce &amp; Job Training Grant (EWDJT)…</a:t>
            </a:r>
          </a:p>
          <a:p>
            <a:endParaRPr lang="en-US" sz="1200" b="0" i="0" kern="1200">
              <a:solidFill>
                <a:schemeClr val="tx1"/>
              </a:solidFill>
              <a:effectLst/>
              <a:latin typeface="+mn-lt"/>
              <a:ea typeface="+mn-ea"/>
              <a:cs typeface="+mn-cs"/>
            </a:endParaRPr>
          </a:p>
          <a:p>
            <a:r>
              <a:rPr lang="en-US" sz="1200" b="0" i="0" kern="1200">
                <a:solidFill>
                  <a:schemeClr val="tx1"/>
                </a:solidFill>
                <a:effectLst/>
                <a:latin typeface="+mn-lt"/>
                <a:ea typeface="+mn-ea"/>
                <a:cs typeface="+mn-cs"/>
              </a:rPr>
              <a:t>Allow nonprofits, local gov, and other organization to recruit and train residents affected by the presence of a near BF.</a:t>
            </a:r>
          </a:p>
          <a:p>
            <a:endParaRPr lang="en-US" sz="1200" b="0" i="0" kern="1200">
              <a:solidFill>
                <a:schemeClr val="tx1"/>
              </a:solidFill>
              <a:effectLst/>
              <a:latin typeface="+mn-lt"/>
              <a:ea typeface="+mn-ea"/>
              <a:cs typeface="+mn-cs"/>
            </a:endParaRPr>
          </a:p>
          <a:p>
            <a:r>
              <a:rPr lang="en-US" sz="1200" b="0" i="0" kern="1200">
                <a:solidFill>
                  <a:schemeClr val="tx1"/>
                </a:solidFill>
                <a:effectLst/>
                <a:latin typeface="+mn-lt"/>
                <a:ea typeface="+mn-ea"/>
                <a:cs typeface="+mn-cs"/>
              </a:rPr>
              <a:t>The OSHA 40 Hour HAZWOPER is the only required training</a:t>
            </a:r>
          </a:p>
          <a:p>
            <a:endParaRPr lang="en-US" sz="1200" b="0" i="0" kern="1200">
              <a:solidFill>
                <a:schemeClr val="tx1"/>
              </a:solidFill>
              <a:effectLst/>
              <a:latin typeface="+mn-lt"/>
              <a:ea typeface="+mn-ea"/>
              <a:cs typeface="+mn-cs"/>
            </a:endParaRPr>
          </a:p>
          <a:p>
            <a:r>
              <a:rPr lang="en-US" sz="1200" b="0" i="0" kern="1200">
                <a:solidFill>
                  <a:schemeClr val="tx1"/>
                </a:solidFill>
                <a:effectLst/>
                <a:latin typeface="+mn-lt"/>
                <a:ea typeface="+mn-ea"/>
                <a:cs typeface="+mn-cs"/>
              </a:rPr>
              <a:t>Grant helps to conduct environmental training and tailoring through a curriculum program-</a:t>
            </a:r>
          </a:p>
          <a:p>
            <a:r>
              <a:rPr lang="en-US" sz="1200" b="0" i="0" kern="1200">
                <a:solidFill>
                  <a:schemeClr val="tx1"/>
                </a:solidFill>
                <a:effectLst/>
                <a:latin typeface="+mn-lt"/>
                <a:ea typeface="+mn-ea"/>
                <a:cs typeface="+mn-cs"/>
              </a:rPr>
              <a:t>	Funding can up to $200,000 </a:t>
            </a:r>
          </a:p>
          <a:p>
            <a:r>
              <a:rPr lang="en-US" sz="1200" b="0" i="0" kern="1200">
                <a:solidFill>
                  <a:schemeClr val="tx1"/>
                </a:solidFill>
                <a:effectLst/>
                <a:latin typeface="+mn-lt"/>
                <a:ea typeface="+mn-ea"/>
                <a:cs typeface="+mn-cs"/>
              </a:rPr>
              <a:t>	with a 3-year performance period</a:t>
            </a:r>
          </a:p>
        </p:txBody>
      </p:sp>
      <p:sp>
        <p:nvSpPr>
          <p:cNvPr id="4" name="Slide Number Placeholder 3"/>
          <p:cNvSpPr>
            <a:spLocks noGrp="1"/>
          </p:cNvSpPr>
          <p:nvPr>
            <p:ph type="sldNum" sz="quarter" idx="5"/>
          </p:nvPr>
        </p:nvSpPr>
        <p:spPr/>
        <p:txBody>
          <a:bodyPr/>
          <a:lstStyle/>
          <a:p>
            <a:fld id="{5BE3C773-2D6E-4F1A-A54B-6E32FC6D6A3E}" type="slidenum">
              <a:rPr lang="en-US" smtClean="0"/>
              <a:t>42</a:t>
            </a:fld>
            <a:endParaRPr lang="en-US"/>
          </a:p>
        </p:txBody>
      </p:sp>
    </p:spTree>
    <p:extLst>
      <p:ext uri="{BB962C8B-B14F-4D97-AF65-F5344CB8AC3E}">
        <p14:creationId xmlns:p14="http://schemas.microsoft.com/office/powerpoint/2010/main" val="38367816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42FB7F7-59B4-42F1-AB15-59CD203BF176}" type="slidenum">
              <a:rPr lang="en-US" smtClean="0"/>
              <a:t>45</a:t>
            </a:fld>
            <a:endParaRPr lang="en-US"/>
          </a:p>
        </p:txBody>
      </p:sp>
    </p:spTree>
    <p:extLst>
      <p:ext uri="{BB962C8B-B14F-4D97-AF65-F5344CB8AC3E}">
        <p14:creationId xmlns:p14="http://schemas.microsoft.com/office/powerpoint/2010/main" val="222675749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42FB7F7-59B4-42F1-AB15-59CD203BF176}" type="slidenum">
              <a:rPr lang="en-US" smtClean="0"/>
              <a:t>46</a:t>
            </a:fld>
            <a:endParaRPr lang="en-US"/>
          </a:p>
        </p:txBody>
      </p:sp>
    </p:spTree>
    <p:extLst>
      <p:ext uri="{BB962C8B-B14F-4D97-AF65-F5344CB8AC3E}">
        <p14:creationId xmlns:p14="http://schemas.microsoft.com/office/powerpoint/2010/main" val="331773200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42FB7F7-59B4-42F1-AB15-59CD203BF176}" type="slidenum">
              <a:rPr lang="en-US" smtClean="0"/>
              <a:t>47</a:t>
            </a:fld>
            <a:endParaRPr lang="en-US"/>
          </a:p>
        </p:txBody>
      </p:sp>
    </p:spTree>
    <p:extLst>
      <p:ext uri="{BB962C8B-B14F-4D97-AF65-F5344CB8AC3E}">
        <p14:creationId xmlns:p14="http://schemas.microsoft.com/office/powerpoint/2010/main" val="23320943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42FB7F7-59B4-42F1-AB15-59CD203BF176}" type="slidenum">
              <a:rPr lang="en-US" smtClean="0"/>
              <a:t>6</a:t>
            </a:fld>
            <a:endParaRPr lang="en-US" dirty="0"/>
          </a:p>
        </p:txBody>
      </p:sp>
    </p:spTree>
    <p:extLst>
      <p:ext uri="{BB962C8B-B14F-4D97-AF65-F5344CB8AC3E}">
        <p14:creationId xmlns:p14="http://schemas.microsoft.com/office/powerpoint/2010/main" val="8491336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Abandoned or dilapidated buildings like as a gas station, automotive shops are common brownfield sites</a:t>
            </a:r>
          </a:p>
          <a:p>
            <a:endParaRPr lang="en-US" dirty="0">
              <a:cs typeface="Calibri"/>
            </a:endParaRPr>
          </a:p>
          <a:p>
            <a:r>
              <a:rPr lang="en-US" dirty="0">
                <a:cs typeface="Calibri"/>
              </a:rPr>
              <a:t>Look at these site… </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42FB7F7-59B4-42F1-AB15-59CD203BF17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564845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Illegal dump sites, abandoned industrial or can be medical facility, or an abandoned school</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42FB7F7-59B4-42F1-AB15-59CD203BF17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921277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Manufacturing/warehouse- keeping in mind the possible presence of hazardous substances</a:t>
            </a:r>
          </a:p>
        </p:txBody>
      </p:sp>
      <p:sp>
        <p:nvSpPr>
          <p:cNvPr id="4" name="Slide Number Placeholder 3"/>
          <p:cNvSpPr>
            <a:spLocks noGrp="1"/>
          </p:cNvSpPr>
          <p:nvPr>
            <p:ph type="sldNum" sz="quarter" idx="5"/>
          </p:nvPr>
        </p:nvSpPr>
        <p:spPr/>
        <p:txBody>
          <a:bodyPr/>
          <a:lstStyle/>
          <a:p>
            <a:fld id="{242FB7F7-59B4-42F1-AB15-59CD203BF176}" type="slidenum">
              <a:rPr lang="en-US" smtClean="0"/>
              <a:t>9</a:t>
            </a:fld>
            <a:endParaRPr lang="en-US" dirty="0"/>
          </a:p>
        </p:txBody>
      </p:sp>
    </p:spTree>
    <p:extLst>
      <p:ext uri="{BB962C8B-B14F-4D97-AF65-F5344CB8AC3E}">
        <p14:creationId xmlns:p14="http://schemas.microsoft.com/office/powerpoint/2010/main" val="411449950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Heifer International the HQ for World Huger Organization-</a:t>
            </a:r>
          </a:p>
          <a:p>
            <a:r>
              <a:rPr lang="en-US" dirty="0">
                <a:cs typeface="Calibri"/>
              </a:rPr>
              <a:t>Target Area: Former Downtown UP railyard and trucking site</a:t>
            </a:r>
          </a:p>
          <a:p>
            <a:endParaRPr lang="en-US" dirty="0">
              <a:cs typeface="Calibri"/>
            </a:endParaRPr>
          </a:p>
          <a:p>
            <a:r>
              <a:rPr lang="en-US" dirty="0">
                <a:cs typeface="Calibri"/>
              </a:rPr>
              <a:t>Received a TBA in FY 2003</a:t>
            </a:r>
          </a:p>
          <a:p>
            <a:r>
              <a:rPr lang="en-US" dirty="0">
                <a:cs typeface="Calibri"/>
              </a:rPr>
              <a:t>Amount:  $115,000 TBA </a:t>
            </a:r>
          </a:p>
          <a:p>
            <a:endParaRPr lang="en-US" dirty="0">
              <a:cs typeface="Calibri"/>
            </a:endParaRPr>
          </a:p>
          <a:p>
            <a:r>
              <a:rPr lang="en-US" dirty="0">
                <a:cs typeface="Calibri"/>
              </a:rPr>
              <a:t>For: Phase 2 ESA for contamination at the property,  redevelopment and clean-up of railyard material. Revitalization approach for the site was sustainable design and recycling in all aspects, such as the pre-purpose and reuse of available materials found on site. -dubbed Green building of Brownfields.</a:t>
            </a:r>
            <a:br>
              <a:rPr lang="en-US" dirty="0">
                <a:cs typeface="Calibri"/>
              </a:rPr>
            </a:br>
            <a:endParaRPr lang="en-US" dirty="0">
              <a:cs typeface="Calibri"/>
            </a:endParaRPr>
          </a:p>
        </p:txBody>
      </p:sp>
      <p:sp>
        <p:nvSpPr>
          <p:cNvPr id="4" name="Slide Number Placeholder 3"/>
          <p:cNvSpPr>
            <a:spLocks noGrp="1"/>
          </p:cNvSpPr>
          <p:nvPr>
            <p:ph type="sldNum" sz="quarter" idx="5"/>
          </p:nvPr>
        </p:nvSpPr>
        <p:spPr/>
        <p:txBody>
          <a:bodyPr/>
          <a:lstStyle/>
          <a:p>
            <a:fld id="{242FB7F7-59B4-42F1-AB15-59CD203BF176}" type="slidenum">
              <a:rPr lang="en-US" smtClean="0"/>
              <a:t>10</a:t>
            </a:fld>
            <a:endParaRPr lang="en-US" dirty="0"/>
          </a:p>
        </p:txBody>
      </p:sp>
    </p:spTree>
    <p:extLst>
      <p:ext uri="{BB962C8B-B14F-4D97-AF65-F5344CB8AC3E}">
        <p14:creationId xmlns:p14="http://schemas.microsoft.com/office/powerpoint/2010/main" val="21564845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Brownfields Assessment Pilot Grant Recipient in FY 1996 and Targeted Brownfields Assessment 2001- 50-acre Railyard, Downtown</a:t>
            </a:r>
          </a:p>
          <a:p>
            <a:pPr marL="171450" indent="-171450">
              <a:buFont typeface="Arial" panose="020B0604020202020204" pitchFamily="34" charset="0"/>
              <a:buChar char="•"/>
            </a:pPr>
            <a:r>
              <a:rPr lang="en-US" dirty="0"/>
              <a:t>Assessment grant went to cleanup studies, partnerships, community outreach and removing barriers to redevelopment.</a:t>
            </a:r>
          </a:p>
          <a:p>
            <a:pPr marL="171450" indent="-171450">
              <a:buFont typeface="Arial" panose="020B0604020202020204" pitchFamily="34" charset="0"/>
              <a:buChar char="•"/>
            </a:pPr>
            <a:r>
              <a:rPr lang="en-US" dirty="0"/>
              <a:t>TBA grant went to Characterizing contaminates in the soil ad ground water- After partnership with New Mexico Environment Dept. (NMED) Voluntary Cleanup program- they were able to conduct ESAs- NMED issued their certificate of completion in 2006.</a:t>
            </a: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242FB7F7-59B4-42F1-AB15-59CD203BF176}" type="slidenum">
              <a:rPr lang="en-US" smtClean="0"/>
              <a:t>11</a:t>
            </a:fld>
            <a:endParaRPr lang="en-US" dirty="0"/>
          </a:p>
        </p:txBody>
      </p:sp>
    </p:spTree>
    <p:extLst>
      <p:ext uri="{BB962C8B-B14F-4D97-AF65-F5344CB8AC3E}">
        <p14:creationId xmlns:p14="http://schemas.microsoft.com/office/powerpoint/2010/main" val="329212777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en-US"/>
              <a:t>Click to edit Master title style</a:t>
            </a:r>
          </a:p>
        </p:txBody>
      </p:sp>
      <p:sp>
        <p:nvSpPr>
          <p:cNvPr id="3" name="Subtitle 2"/>
          <p:cNvSpPr>
            <a:spLocks noGrp="1"/>
          </p:cNvSpPr>
          <p:nvPr>
            <p:ph type="subTitle" idx="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8598B367-1FDC-4311-8DB0-FD8C10A4739E}" type="datetimeFigureOut">
              <a:rPr lang="en-US" smtClean="0"/>
              <a:t>3/12/2021</a:t>
            </a:fld>
            <a:endParaRPr lang="en-US"/>
          </a:p>
        </p:txBody>
      </p:sp>
      <p:sp>
        <p:nvSpPr>
          <p:cNvPr id="5" name="Footer Placeholder 4"/>
          <p:cNvSpPr>
            <a:spLocks noGrp="1"/>
          </p:cNvSpPr>
          <p:nvPr>
            <p:ph type="ftr" sz="quarter" idx="11"/>
          </p:nvPr>
        </p:nvSpPr>
        <p:spPr/>
        <p:txBody>
          <a:bodyPr/>
          <a:lstStyle/>
          <a:p>
            <a:endParaRPr lang="en-US"/>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531812" y="4529540"/>
            <a:ext cx="779767" cy="365125"/>
          </a:xfrm>
        </p:spPr>
        <p:txBody>
          <a:bodyPr/>
          <a:lstStyle/>
          <a:p>
            <a:fld id="{AE06E202-188C-4CDD-AEA6-3F0C2F28CCA7}" type="slidenum">
              <a:rPr lang="en-US" smtClean="0"/>
              <a:t>‹#›</a:t>
            </a:fld>
            <a:endParaRPr lang="en-US"/>
          </a:p>
        </p:txBody>
      </p:sp>
    </p:spTree>
    <p:extLst>
      <p:ext uri="{BB962C8B-B14F-4D97-AF65-F5344CB8AC3E}">
        <p14:creationId xmlns:p14="http://schemas.microsoft.com/office/powerpoint/2010/main" val="41366988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en-US"/>
              <a:t>Click to edit Master title style</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598B367-1FDC-4311-8DB0-FD8C10A4739E}" type="datetimeFigureOut">
              <a:rPr lang="en-US" smtClean="0"/>
              <a:t>3/12/2021</a:t>
            </a:fld>
            <a:endParaRPr lang="en-US"/>
          </a:p>
        </p:txBody>
      </p:sp>
      <p:sp>
        <p:nvSpPr>
          <p:cNvPr id="5" name="Footer Placeholder 4"/>
          <p:cNvSpPr>
            <a:spLocks noGrp="1"/>
          </p:cNvSpPr>
          <p:nvPr>
            <p:ph type="ftr" sz="quarter" idx="11"/>
          </p:nvPr>
        </p:nvSpPr>
        <p:spPr/>
        <p:txBody>
          <a:bodyPr/>
          <a:lstStyle/>
          <a:p>
            <a:endParaRPr lang="en-US"/>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AE06E202-188C-4CDD-AEA6-3F0C2F28CCA7}" type="slidenum">
              <a:rPr lang="en-US" smtClean="0"/>
              <a:t>‹#›</a:t>
            </a:fld>
            <a:endParaRPr lang="en-US"/>
          </a:p>
        </p:txBody>
      </p:sp>
    </p:spTree>
    <p:extLst>
      <p:ext uri="{BB962C8B-B14F-4D97-AF65-F5344CB8AC3E}">
        <p14:creationId xmlns:p14="http://schemas.microsoft.com/office/powerpoint/2010/main" val="22568929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a:t>Click to edit Master title style</a:t>
            </a:r>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598B367-1FDC-4311-8DB0-FD8C10A4739E}" type="datetimeFigureOut">
              <a:rPr lang="en-US" smtClean="0"/>
              <a:t>3/12/2021</a:t>
            </a:fld>
            <a:endParaRPr lang="en-US"/>
          </a:p>
        </p:txBody>
      </p:sp>
      <p:sp>
        <p:nvSpPr>
          <p:cNvPr id="5" name="Footer Placeholder 4"/>
          <p:cNvSpPr>
            <a:spLocks noGrp="1"/>
          </p:cNvSpPr>
          <p:nvPr>
            <p:ph type="ftr" sz="quarter" idx="11"/>
          </p:nvPr>
        </p:nvSpPr>
        <p:spPr/>
        <p:txBody>
          <a:bodyPr/>
          <a:lstStyle/>
          <a:p>
            <a:endParaRPr lang="en-US"/>
          </a:p>
        </p:txBody>
      </p:sp>
      <p:sp>
        <p:nvSpPr>
          <p:cNvPr id="11"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AE06E202-188C-4CDD-AEA6-3F0C2F28CCA7}" type="slidenum">
              <a:rPr lang="en-US" smtClean="0"/>
              <a:t>‹#›</a:t>
            </a:fld>
            <a:endParaRPr lang="en-US"/>
          </a:p>
        </p:txBody>
      </p:sp>
      <p:sp>
        <p:nvSpPr>
          <p:cNvPr id="14" name="TextBox 13"/>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a:ln w="3175" cmpd="sng">
                  <a:noFill/>
                </a:ln>
                <a:solidFill>
                  <a:schemeClr val="accent1"/>
                </a:solidFill>
                <a:effectLst/>
                <a:latin typeface="Arial"/>
              </a:rPr>
              <a:t>“</a:t>
            </a:r>
          </a:p>
        </p:txBody>
      </p:sp>
      <p:sp>
        <p:nvSpPr>
          <p:cNvPr id="15" name="TextBox 14"/>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a:ln w="3175" cmpd="sng">
                  <a:noFill/>
                </a:ln>
                <a:solidFill>
                  <a:schemeClr val="accent1"/>
                </a:solidFill>
                <a:effectLst/>
                <a:latin typeface="Arial"/>
              </a:rPr>
              <a:t>”</a:t>
            </a:r>
          </a:p>
        </p:txBody>
      </p:sp>
    </p:spTree>
    <p:extLst>
      <p:ext uri="{BB962C8B-B14F-4D97-AF65-F5344CB8AC3E}">
        <p14:creationId xmlns:p14="http://schemas.microsoft.com/office/powerpoint/2010/main" val="306367443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en-US"/>
              <a:t>Click to edit Master title style</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Click to edit Master text styles</a:t>
            </a:r>
          </a:p>
        </p:txBody>
      </p:sp>
      <p:sp>
        <p:nvSpPr>
          <p:cNvPr id="5" name="Date Placeholder 4"/>
          <p:cNvSpPr>
            <a:spLocks noGrp="1"/>
          </p:cNvSpPr>
          <p:nvPr>
            <p:ph type="dt" sz="half" idx="10"/>
          </p:nvPr>
        </p:nvSpPr>
        <p:spPr/>
        <p:txBody>
          <a:bodyPr/>
          <a:lstStyle/>
          <a:p>
            <a:fld id="{8598B367-1FDC-4311-8DB0-FD8C10A4739E}" type="datetimeFigureOut">
              <a:rPr lang="en-US" smtClean="0"/>
              <a:t>3/12/2021</a:t>
            </a:fld>
            <a:endParaRPr lang="en-US"/>
          </a:p>
        </p:txBody>
      </p:sp>
      <p:sp>
        <p:nvSpPr>
          <p:cNvPr id="6" name="Footer Placeholder 5"/>
          <p:cNvSpPr>
            <a:spLocks noGrp="1"/>
          </p:cNvSpPr>
          <p:nvPr>
            <p:ph type="ftr" sz="quarter" idx="11"/>
          </p:nvPr>
        </p:nvSpPr>
        <p:spPr/>
        <p:txBody>
          <a:bodyPr/>
          <a:lstStyle/>
          <a:p>
            <a:endParaRPr lang="en-US"/>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AE06E202-188C-4CDD-AEA6-3F0C2F28CCA7}" type="slidenum">
              <a:rPr lang="en-US" smtClean="0"/>
              <a:t>‹#›</a:t>
            </a:fld>
            <a:endParaRPr lang="en-US"/>
          </a:p>
        </p:txBody>
      </p:sp>
    </p:spTree>
    <p:extLst>
      <p:ext uri="{BB962C8B-B14F-4D97-AF65-F5344CB8AC3E}">
        <p14:creationId xmlns:p14="http://schemas.microsoft.com/office/powerpoint/2010/main" val="400593072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a:t>Click to edit Master title style</a:t>
            </a:r>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Click to edit Master text styles</a:t>
            </a:r>
          </a:p>
        </p:txBody>
      </p:sp>
      <p:sp>
        <p:nvSpPr>
          <p:cNvPr id="5" name="Date Placeholder 4"/>
          <p:cNvSpPr>
            <a:spLocks noGrp="1"/>
          </p:cNvSpPr>
          <p:nvPr>
            <p:ph type="dt" sz="half" idx="10"/>
          </p:nvPr>
        </p:nvSpPr>
        <p:spPr/>
        <p:txBody>
          <a:bodyPr/>
          <a:lstStyle/>
          <a:p>
            <a:fld id="{8598B367-1FDC-4311-8DB0-FD8C10A4739E}" type="datetimeFigureOut">
              <a:rPr lang="en-US" smtClean="0"/>
              <a:t>3/12/2021</a:t>
            </a:fld>
            <a:endParaRPr lang="en-US"/>
          </a:p>
        </p:txBody>
      </p:sp>
      <p:sp>
        <p:nvSpPr>
          <p:cNvPr id="6" name="Footer Placeholder 5"/>
          <p:cNvSpPr>
            <a:spLocks noGrp="1"/>
          </p:cNvSpPr>
          <p:nvPr>
            <p:ph type="ftr" sz="quarter" idx="11"/>
          </p:nvPr>
        </p:nvSpPr>
        <p:spPr/>
        <p:txBody>
          <a:bodyPr/>
          <a:lstStyle/>
          <a:p>
            <a:endParaRPr lang="en-US"/>
          </a:p>
        </p:txBody>
      </p:sp>
      <p:sp>
        <p:nvSpPr>
          <p:cNvPr id="11"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AE06E202-188C-4CDD-AEA6-3F0C2F28CCA7}" type="slidenum">
              <a:rPr lang="en-US" smtClean="0"/>
              <a:t>‹#›</a:t>
            </a:fld>
            <a:endParaRPr lang="en-US"/>
          </a:p>
        </p:txBody>
      </p:sp>
      <p:sp>
        <p:nvSpPr>
          <p:cNvPr id="17" name="TextBox 16"/>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a:ln w="3175" cmpd="sng">
                  <a:noFill/>
                </a:ln>
                <a:solidFill>
                  <a:schemeClr val="accent1"/>
                </a:solidFill>
                <a:effectLst/>
                <a:latin typeface="Arial"/>
              </a:rPr>
              <a:t>“</a:t>
            </a:r>
          </a:p>
        </p:txBody>
      </p:sp>
      <p:sp>
        <p:nvSpPr>
          <p:cNvPr id="18" name="TextBox 17"/>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a:ln w="3175" cmpd="sng">
                  <a:noFill/>
                </a:ln>
                <a:solidFill>
                  <a:schemeClr val="accent1"/>
                </a:solidFill>
                <a:effectLst/>
                <a:latin typeface="Arial"/>
              </a:rPr>
              <a:t>”</a:t>
            </a:r>
          </a:p>
        </p:txBody>
      </p:sp>
    </p:spTree>
    <p:extLst>
      <p:ext uri="{BB962C8B-B14F-4D97-AF65-F5344CB8AC3E}">
        <p14:creationId xmlns:p14="http://schemas.microsoft.com/office/powerpoint/2010/main" val="310873201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en-US"/>
              <a:t>Click to edit Master title style</a:t>
            </a:r>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Click to edit Master text styles</a:t>
            </a:r>
          </a:p>
        </p:txBody>
      </p:sp>
      <p:sp>
        <p:nvSpPr>
          <p:cNvPr id="5" name="Date Placeholder 4"/>
          <p:cNvSpPr>
            <a:spLocks noGrp="1"/>
          </p:cNvSpPr>
          <p:nvPr>
            <p:ph type="dt" sz="half" idx="10"/>
          </p:nvPr>
        </p:nvSpPr>
        <p:spPr/>
        <p:txBody>
          <a:bodyPr/>
          <a:lstStyle/>
          <a:p>
            <a:fld id="{8598B367-1FDC-4311-8DB0-FD8C10A4739E}" type="datetimeFigureOut">
              <a:rPr lang="en-US" smtClean="0"/>
              <a:t>3/12/2021</a:t>
            </a:fld>
            <a:endParaRPr lang="en-US"/>
          </a:p>
        </p:txBody>
      </p:sp>
      <p:sp>
        <p:nvSpPr>
          <p:cNvPr id="6" name="Footer Placeholder 5"/>
          <p:cNvSpPr>
            <a:spLocks noGrp="1"/>
          </p:cNvSpPr>
          <p:nvPr>
            <p:ph type="ftr" sz="quarter" idx="11"/>
          </p:nvPr>
        </p:nvSpPr>
        <p:spPr/>
        <p:txBody>
          <a:bodyPr/>
          <a:lstStyle/>
          <a:p>
            <a:endParaRPr lang="en-US"/>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AE06E202-188C-4CDD-AEA6-3F0C2F28CCA7}" type="slidenum">
              <a:rPr lang="en-US" smtClean="0"/>
              <a:t>‹#›</a:t>
            </a:fld>
            <a:endParaRPr lang="en-US"/>
          </a:p>
        </p:txBody>
      </p:sp>
    </p:spTree>
    <p:extLst>
      <p:ext uri="{BB962C8B-B14F-4D97-AF65-F5344CB8AC3E}">
        <p14:creationId xmlns:p14="http://schemas.microsoft.com/office/powerpoint/2010/main" val="233212811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598B367-1FDC-4311-8DB0-FD8C10A4739E}" type="datetimeFigureOut">
              <a:rPr lang="en-US" smtClean="0"/>
              <a:t>3/12/2021</a:t>
            </a:fld>
            <a:endParaRPr lang="en-US"/>
          </a:p>
        </p:txBody>
      </p:sp>
      <p:sp>
        <p:nvSpPr>
          <p:cNvPr id="5" name="Footer Placeholder 4"/>
          <p:cNvSpPr>
            <a:spLocks noGrp="1"/>
          </p:cNvSpPr>
          <p:nvPr>
            <p:ph type="ftr" sz="quarter" idx="11"/>
          </p:nvPr>
        </p:nvSpPr>
        <p:spPr/>
        <p:txBody>
          <a:bodyPr/>
          <a:lstStyle/>
          <a:p>
            <a:endParaRPr lang="en-US"/>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AE06E202-188C-4CDD-AEA6-3F0C2F28CCA7}" type="slidenum">
              <a:rPr lang="en-US" smtClean="0"/>
              <a:t>‹#›</a:t>
            </a:fld>
            <a:endParaRPr lang="en-US"/>
          </a:p>
        </p:txBody>
      </p:sp>
    </p:spTree>
    <p:extLst>
      <p:ext uri="{BB962C8B-B14F-4D97-AF65-F5344CB8AC3E}">
        <p14:creationId xmlns:p14="http://schemas.microsoft.com/office/powerpoint/2010/main" val="169197777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2" y="627405"/>
            <a:ext cx="2207601" cy="5283817"/>
          </a:xfrm>
        </p:spPr>
        <p:txBody>
          <a:bodyPr vert="eaVert" anchor="ctr"/>
          <a:lstStyle/>
          <a:p>
            <a:r>
              <a:rPr lang="en-US"/>
              <a:t>Click to edit Master title style</a:t>
            </a:r>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598B367-1FDC-4311-8DB0-FD8C10A4739E}" type="datetimeFigureOut">
              <a:rPr lang="en-US" smtClean="0"/>
              <a:t>3/12/2021</a:t>
            </a:fld>
            <a:endParaRPr lang="en-US"/>
          </a:p>
        </p:txBody>
      </p:sp>
      <p:sp>
        <p:nvSpPr>
          <p:cNvPr id="5" name="Footer Placeholder 4"/>
          <p:cNvSpPr>
            <a:spLocks noGrp="1"/>
          </p:cNvSpPr>
          <p:nvPr>
            <p:ph type="ftr" sz="quarter" idx="11"/>
          </p:nvPr>
        </p:nvSpPr>
        <p:spPr/>
        <p:txBody>
          <a:bodyPr/>
          <a:lstStyle/>
          <a:p>
            <a:endParaRPr lang="en-US"/>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AE06E202-188C-4CDD-AEA6-3F0C2F28CCA7}" type="slidenum">
              <a:rPr lang="en-US" smtClean="0"/>
              <a:t>‹#›</a:t>
            </a:fld>
            <a:endParaRPr lang="en-US"/>
          </a:p>
        </p:txBody>
      </p:sp>
    </p:spTree>
    <p:extLst>
      <p:ext uri="{BB962C8B-B14F-4D97-AF65-F5344CB8AC3E}">
        <p14:creationId xmlns:p14="http://schemas.microsoft.com/office/powerpoint/2010/main" val="21572552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en-US"/>
              <a:t>Click to edit Master title style</a:t>
            </a:r>
          </a:p>
        </p:txBody>
      </p:sp>
      <p:sp>
        <p:nvSpPr>
          <p:cNvPr id="3" name="Content Placeholder 2"/>
          <p:cNvSpPr>
            <a:spLocks noGrp="1"/>
          </p:cNvSpPr>
          <p:nvPr>
            <p:ph idx="1"/>
          </p:nvPr>
        </p:nvSpPr>
        <p:spPr>
          <a:xfrm>
            <a:off x="2589212" y="2133600"/>
            <a:ext cx="8915400" cy="377762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598B367-1FDC-4311-8DB0-FD8C10A4739E}" type="datetimeFigureOut">
              <a:rPr lang="en-US" smtClean="0"/>
              <a:t>3/12/2021</a:t>
            </a:fld>
            <a:endParaRPr lang="en-US"/>
          </a:p>
        </p:txBody>
      </p:sp>
      <p:sp>
        <p:nvSpPr>
          <p:cNvPr id="5" name="Footer Placeholder 4"/>
          <p:cNvSpPr>
            <a:spLocks noGrp="1"/>
          </p:cNvSpPr>
          <p:nvPr>
            <p:ph type="ftr" sz="quarter" idx="11"/>
          </p:nvPr>
        </p:nvSpPr>
        <p:spPr/>
        <p:txBody>
          <a:bodyPr/>
          <a:lstStyle/>
          <a:p>
            <a:endParaRPr lang="en-US"/>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AE06E202-188C-4CDD-AEA6-3F0C2F28CCA7}" type="slidenum">
              <a:rPr lang="en-US" smtClean="0"/>
              <a:t>‹#›</a:t>
            </a:fld>
            <a:endParaRPr lang="en-US"/>
          </a:p>
        </p:txBody>
      </p:sp>
    </p:spTree>
    <p:extLst>
      <p:ext uri="{BB962C8B-B14F-4D97-AF65-F5344CB8AC3E}">
        <p14:creationId xmlns:p14="http://schemas.microsoft.com/office/powerpoint/2010/main" val="1372332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en-US"/>
              <a:t>Click to edit Master title style</a:t>
            </a:r>
          </a:p>
        </p:txBody>
      </p:sp>
      <p:sp>
        <p:nvSpPr>
          <p:cNvPr id="3" name="Text Placeholder 2"/>
          <p:cNvSpPr>
            <a:spLocks noGrp="1"/>
          </p:cNvSpPr>
          <p:nvPr>
            <p:ph type="body" idx="1"/>
          </p:nvPr>
        </p:nvSpPr>
        <p:spPr>
          <a:xfrm>
            <a:off x="2589212" y="3530129"/>
            <a:ext cx="891539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598B367-1FDC-4311-8DB0-FD8C10A4739E}" type="datetimeFigureOut">
              <a:rPr lang="en-US" smtClean="0"/>
              <a:t>3/12/2021</a:t>
            </a:fld>
            <a:endParaRPr lang="en-US"/>
          </a:p>
        </p:txBody>
      </p:sp>
      <p:sp>
        <p:nvSpPr>
          <p:cNvPr id="5" name="Footer Placeholder 4"/>
          <p:cNvSpPr>
            <a:spLocks noGrp="1"/>
          </p:cNvSpPr>
          <p:nvPr>
            <p:ph type="ftr" sz="quarter" idx="11"/>
          </p:nvPr>
        </p:nvSpPr>
        <p:spPr/>
        <p:txBody>
          <a:bodyPr/>
          <a:lstStyle/>
          <a:p>
            <a:endParaRPr lang="en-US"/>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AE06E202-188C-4CDD-AEA6-3F0C2F28CCA7}" type="slidenum">
              <a:rPr lang="en-US" smtClean="0"/>
              <a:t>‹#›</a:t>
            </a:fld>
            <a:endParaRPr lang="en-US"/>
          </a:p>
        </p:txBody>
      </p:sp>
    </p:spTree>
    <p:extLst>
      <p:ext uri="{BB962C8B-B14F-4D97-AF65-F5344CB8AC3E}">
        <p14:creationId xmlns:p14="http://schemas.microsoft.com/office/powerpoint/2010/main" val="7370676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589212" y="2133600"/>
            <a:ext cx="4313864" cy="3777622"/>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7190747" y="2126222"/>
            <a:ext cx="4313864" cy="3777622"/>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598B367-1FDC-4311-8DB0-FD8C10A4739E}" type="datetimeFigureOut">
              <a:rPr lang="en-US" smtClean="0"/>
              <a:t>3/12/2021</a:t>
            </a:fld>
            <a:endParaRPr lang="en-US"/>
          </a:p>
        </p:txBody>
      </p:sp>
      <p:sp>
        <p:nvSpPr>
          <p:cNvPr id="6" name="Footer Placeholder 5"/>
          <p:cNvSpPr>
            <a:spLocks noGrp="1"/>
          </p:cNvSpPr>
          <p:nvPr>
            <p:ph type="ftr" sz="quarter" idx="11"/>
          </p:nvPr>
        </p:nvSpPr>
        <p:spPr/>
        <p:txBody>
          <a:bodyPr/>
          <a:lstStyle/>
          <a:p>
            <a:endParaRPr lang="en-US"/>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AE06E202-188C-4CDD-AEA6-3F0C2F28CCA7}" type="slidenum">
              <a:rPr lang="en-US" smtClean="0"/>
              <a:t>‹#›</a:t>
            </a:fld>
            <a:endParaRPr lang="en-US"/>
          </a:p>
        </p:txBody>
      </p:sp>
    </p:spTree>
    <p:extLst>
      <p:ext uri="{BB962C8B-B14F-4D97-AF65-F5344CB8AC3E}">
        <p14:creationId xmlns:p14="http://schemas.microsoft.com/office/powerpoint/2010/main" val="13207839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598B367-1FDC-4311-8DB0-FD8C10A4739E}" type="datetimeFigureOut">
              <a:rPr lang="en-US" smtClean="0"/>
              <a:t>3/12/2021</a:t>
            </a:fld>
            <a:endParaRPr lang="en-US"/>
          </a:p>
        </p:txBody>
      </p:sp>
      <p:sp>
        <p:nvSpPr>
          <p:cNvPr id="8" name="Footer Placeholder 7"/>
          <p:cNvSpPr>
            <a:spLocks noGrp="1"/>
          </p:cNvSpPr>
          <p:nvPr>
            <p:ph type="ftr" sz="quarter" idx="11"/>
          </p:nvPr>
        </p:nvSpPr>
        <p:spPr/>
        <p:txBody>
          <a:bodyPr/>
          <a:lstStyle/>
          <a:p>
            <a:endParaRPr lang="en-US"/>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AE06E202-188C-4CDD-AEA6-3F0C2F28CCA7}" type="slidenum">
              <a:rPr lang="en-US" smtClean="0"/>
              <a:t>‹#›</a:t>
            </a:fld>
            <a:endParaRPr lang="en-US"/>
          </a:p>
        </p:txBody>
      </p:sp>
    </p:spTree>
    <p:extLst>
      <p:ext uri="{BB962C8B-B14F-4D97-AF65-F5344CB8AC3E}">
        <p14:creationId xmlns:p14="http://schemas.microsoft.com/office/powerpoint/2010/main" val="42639915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598B367-1FDC-4311-8DB0-FD8C10A4739E}" type="datetimeFigureOut">
              <a:rPr lang="en-US" smtClean="0"/>
              <a:t>3/12/2021</a:t>
            </a:fld>
            <a:endParaRPr lang="en-US"/>
          </a:p>
        </p:txBody>
      </p:sp>
      <p:sp>
        <p:nvSpPr>
          <p:cNvPr id="4" name="Footer Placeholder 3"/>
          <p:cNvSpPr>
            <a:spLocks noGrp="1"/>
          </p:cNvSpPr>
          <p:nvPr>
            <p:ph type="ftr" sz="quarter" idx="11"/>
          </p:nvPr>
        </p:nvSpPr>
        <p:spPr/>
        <p:txBody>
          <a:bodyPr/>
          <a:lstStyle/>
          <a:p>
            <a:endParaRPr lang="en-US"/>
          </a:p>
        </p:txBody>
      </p:sp>
      <p:sp>
        <p:nvSpPr>
          <p:cNvPr id="7"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AE06E202-188C-4CDD-AEA6-3F0C2F28CCA7}" type="slidenum">
              <a:rPr lang="en-US" smtClean="0"/>
              <a:t>‹#›</a:t>
            </a:fld>
            <a:endParaRPr lang="en-US"/>
          </a:p>
        </p:txBody>
      </p:sp>
    </p:spTree>
    <p:extLst>
      <p:ext uri="{BB962C8B-B14F-4D97-AF65-F5344CB8AC3E}">
        <p14:creationId xmlns:p14="http://schemas.microsoft.com/office/powerpoint/2010/main" val="35150475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598B367-1FDC-4311-8DB0-FD8C10A4739E}" type="datetimeFigureOut">
              <a:rPr lang="en-US" smtClean="0"/>
              <a:t>3/12/2021</a:t>
            </a:fld>
            <a:endParaRPr lang="en-US"/>
          </a:p>
        </p:txBody>
      </p:sp>
      <p:sp>
        <p:nvSpPr>
          <p:cNvPr id="3" name="Footer Placeholder 2"/>
          <p:cNvSpPr>
            <a:spLocks noGrp="1"/>
          </p:cNvSpPr>
          <p:nvPr>
            <p:ph type="ftr" sz="quarter" idx="11"/>
          </p:nvPr>
        </p:nvSpPr>
        <p:spPr/>
        <p:txBody>
          <a:bodyPr/>
          <a:lstStyle/>
          <a:p>
            <a:endParaRPr lang="en-US"/>
          </a:p>
        </p:txBody>
      </p:sp>
      <p:sp>
        <p:nvSpPr>
          <p:cNvPr id="6"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AE06E202-188C-4CDD-AEA6-3F0C2F28CCA7}" type="slidenum">
              <a:rPr lang="en-US" smtClean="0"/>
              <a:t>‹#›</a:t>
            </a:fld>
            <a:endParaRPr lang="en-US"/>
          </a:p>
        </p:txBody>
      </p:sp>
    </p:spTree>
    <p:extLst>
      <p:ext uri="{BB962C8B-B14F-4D97-AF65-F5344CB8AC3E}">
        <p14:creationId xmlns:p14="http://schemas.microsoft.com/office/powerpoint/2010/main" val="2123577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446088"/>
            <a:ext cx="3505199" cy="976312"/>
          </a:xfrm>
        </p:spPr>
        <p:txBody>
          <a:bodyPr anchor="b"/>
          <a:lstStyle>
            <a:lvl1pPr algn="l">
              <a:defRPr sz="2000" b="0"/>
            </a:lvl1pPr>
          </a:lstStyle>
          <a:p>
            <a:r>
              <a:rPr lang="en-US"/>
              <a:t>Click to edit Master title style</a:t>
            </a:r>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598B367-1FDC-4311-8DB0-FD8C10A4739E}" type="datetimeFigureOut">
              <a:rPr lang="en-US" smtClean="0"/>
              <a:t>3/12/2021</a:t>
            </a:fld>
            <a:endParaRPr lang="en-US"/>
          </a:p>
        </p:txBody>
      </p:sp>
      <p:sp>
        <p:nvSpPr>
          <p:cNvPr id="6" name="Footer Placeholder 5"/>
          <p:cNvSpPr>
            <a:spLocks noGrp="1"/>
          </p:cNvSpPr>
          <p:nvPr>
            <p:ph type="ftr" sz="quarter" idx="11"/>
          </p:nvPr>
        </p:nvSpPr>
        <p:spPr/>
        <p:txBody>
          <a:bodyPr/>
          <a:lstStyle/>
          <a:p>
            <a:endParaRPr lang="en-US"/>
          </a:p>
        </p:txBody>
      </p:sp>
      <p:sp>
        <p:nvSpPr>
          <p:cNvPr id="9"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AE06E202-188C-4CDD-AEA6-3F0C2F28CCA7}" type="slidenum">
              <a:rPr lang="en-US" smtClean="0"/>
              <a:t>‹#›</a:t>
            </a:fld>
            <a:endParaRPr lang="en-US"/>
          </a:p>
        </p:txBody>
      </p:sp>
    </p:spTree>
    <p:extLst>
      <p:ext uri="{BB962C8B-B14F-4D97-AF65-F5344CB8AC3E}">
        <p14:creationId xmlns:p14="http://schemas.microsoft.com/office/powerpoint/2010/main" val="2798372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en-US"/>
              <a:t>Click to edit Master title style</a:t>
            </a:r>
          </a:p>
        </p:txBody>
      </p:sp>
      <p:sp>
        <p:nvSpPr>
          <p:cNvPr id="3" name="Picture Placeholder 2"/>
          <p:cNvSpPr>
            <a:spLocks noGrp="1" noChangeAspect="1"/>
          </p:cNvSpPr>
          <p:nvPr>
            <p:ph type="pic" idx="1"/>
          </p:nvPr>
        </p:nvSpPr>
        <p:spPr>
          <a:xfrm>
            <a:off x="2589212" y="634965"/>
            <a:ext cx="8915400"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598B367-1FDC-4311-8DB0-FD8C10A4739E}" type="datetimeFigureOut">
              <a:rPr lang="en-US" smtClean="0"/>
              <a:t>3/12/2021</a:t>
            </a:fld>
            <a:endParaRPr lang="en-US"/>
          </a:p>
        </p:txBody>
      </p:sp>
      <p:sp>
        <p:nvSpPr>
          <p:cNvPr id="6" name="Footer Placeholder 5"/>
          <p:cNvSpPr>
            <a:spLocks noGrp="1"/>
          </p:cNvSpPr>
          <p:nvPr>
            <p:ph type="ftr" sz="quarter" idx="11"/>
          </p:nvPr>
        </p:nvSpPr>
        <p:spPr/>
        <p:txBody>
          <a:bodyPr/>
          <a:lstStyle/>
          <a:p>
            <a:endParaRPr lang="en-US"/>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AE06E202-188C-4CDD-AEA6-3F0C2F28CCA7}" type="slidenum">
              <a:rPr lang="en-US" smtClean="0"/>
              <a:t>‹#›</a:t>
            </a:fld>
            <a:endParaRPr lang="en-US"/>
          </a:p>
        </p:txBody>
      </p:sp>
    </p:spTree>
    <p:extLst>
      <p:ext uri="{BB962C8B-B14F-4D97-AF65-F5344CB8AC3E}">
        <p14:creationId xmlns:p14="http://schemas.microsoft.com/office/powerpoint/2010/main" val="32951910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7221" y="157"/>
            <a:ext cx="2356674" cy="6853096"/>
            <a:chOff x="6627813" y="195610"/>
            <a:chExt cx="1952625" cy="5678141"/>
          </a:xfrm>
        </p:grpSpPr>
        <p:sp>
          <p:nvSpPr>
            <p:cNvPr id="11" name="Freeform 27"/>
            <p:cNvSpPr/>
            <p:nvPr/>
          </p:nvSpPr>
          <p:spPr bwMode="auto">
            <a:xfrm>
              <a:off x="6627813" y="195610"/>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en-US"/>
              <a:t>Click to edit Master title style</a:t>
            </a:r>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fld id="{8598B367-1FDC-4311-8DB0-FD8C10A4739E}" type="datetimeFigureOut">
              <a:rPr lang="en-US" smtClean="0"/>
              <a:t>3/12/2021</a:t>
            </a:fld>
            <a:endParaRPr lang="en-US"/>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bwMode="gray">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fld id="{AE06E202-188C-4CDD-AEA6-3F0C2F28CCA7}" type="slidenum">
              <a:rPr lang="en-US" smtClean="0"/>
              <a:t>‹#›</a:t>
            </a:fld>
            <a:endParaRPr lang="en-US"/>
          </a:p>
        </p:txBody>
      </p:sp>
    </p:spTree>
    <p:extLst>
      <p:ext uri="{BB962C8B-B14F-4D97-AF65-F5344CB8AC3E}">
        <p14:creationId xmlns:p14="http://schemas.microsoft.com/office/powerpoint/2010/main" val="2845239989"/>
      </p:ext>
    </p:extLst>
  </p:cSld>
  <p:clrMap bg1="lt1" tx1="dk1" bg2="lt2" tx2="dk2" accent1="accent1" accent2="accent2" accent3="accent3" accent4="accent4" accent5="accent5" accent6="accent6" hlink="hlink" folHlink="folHlink"/>
  <p:sldLayoutIdLst>
    <p:sldLayoutId id="2147483771" r:id="rId1"/>
    <p:sldLayoutId id="2147483772" r:id="rId2"/>
    <p:sldLayoutId id="2147483773" r:id="rId3"/>
    <p:sldLayoutId id="2147483774" r:id="rId4"/>
    <p:sldLayoutId id="2147483775" r:id="rId5"/>
    <p:sldLayoutId id="2147483776" r:id="rId6"/>
    <p:sldLayoutId id="2147483777" r:id="rId7"/>
    <p:sldLayoutId id="2147483778" r:id="rId8"/>
    <p:sldLayoutId id="2147483779" r:id="rId9"/>
    <p:sldLayoutId id="2147483780" r:id="rId10"/>
    <p:sldLayoutId id="2147483781" r:id="rId11"/>
    <p:sldLayoutId id="2147483782" r:id="rId12"/>
    <p:sldLayoutId id="2147483783" r:id="rId13"/>
    <p:sldLayoutId id="2147483784" r:id="rId14"/>
    <p:sldLayoutId id="2147483785" r:id="rId15"/>
    <p:sldLayoutId id="2147483786" r:id="rId16"/>
  </p:sldLayoutIdLst>
  <p:txStyles>
    <p:titleStyle>
      <a:lvl1pPr algn="l" defTabSz="457200" rtl="0" eaLnBrk="1" latinLnBrk="0" hangingPunct="1">
        <a:spcBef>
          <a:spcPct val="0"/>
        </a:spcBef>
        <a:buNone/>
        <a:defRPr sz="3600" kern="1200">
          <a:solidFill>
            <a:schemeClr val="accent2">
              <a:lumMod val="7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gif"/><Relationship Id="rId5" Type="http://schemas.openxmlformats.org/officeDocument/2006/relationships/image" Target="../media/image14.png"/><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2.gif"/><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8.png"/><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2.gif"/><Relationship Id="rId5" Type="http://schemas.openxmlformats.org/officeDocument/2006/relationships/image" Target="../media/image21.jpeg"/><Relationship Id="rId4" Type="http://schemas.openxmlformats.org/officeDocument/2006/relationships/image" Target="../media/image20.png"/></Relationships>
</file>

<file path=ppt/slides/_rels/slide13.xml.rels><?xml version="1.0" encoding="UTF-8" standalone="yes"?>
<Relationships xmlns="http://schemas.openxmlformats.org/package/2006/relationships"><Relationship Id="rId3" Type="http://schemas.openxmlformats.org/officeDocument/2006/relationships/image" Target="../media/image2.gif"/><Relationship Id="rId7" Type="http://schemas.openxmlformats.org/officeDocument/2006/relationships/image" Target="../media/image24.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emf"/><Relationship Id="rId4" Type="http://schemas.openxmlformats.org/officeDocument/2006/relationships/image" Target="../media/image15.png"/></Relationships>
</file>

<file path=ppt/slides/_rels/slide14.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hyperlink" Target="https://www.epa.gov/brownfields/brownfields-and-land-revitalization-activities-near-you" TargetMode="External"/><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2.gif"/><Relationship Id="rId5" Type="http://schemas.openxmlformats.org/officeDocument/2006/relationships/hyperlink" Target="http://blog.edx.org/empowering-teachers-and-students-around-the-world" TargetMode="External"/><Relationship Id="rId4" Type="http://schemas.openxmlformats.org/officeDocument/2006/relationships/image" Target="../media/image26.png"/></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2.gif"/><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17.xml.rels><?xml version="1.0" encoding="UTF-8" standalone="yes"?>
<Relationships xmlns="http://schemas.openxmlformats.org/package/2006/relationships"><Relationship Id="rId8" Type="http://schemas.openxmlformats.org/officeDocument/2006/relationships/image" Target="../media/image2.gif"/><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gif"/></Relationships>
</file>

<file path=ppt/slides/_rels/slide20.xml.rels><?xml version="1.0" encoding="UTF-8" standalone="yes"?>
<Relationships xmlns="http://schemas.openxmlformats.org/package/2006/relationships"><Relationship Id="rId8" Type="http://schemas.openxmlformats.org/officeDocument/2006/relationships/image" Target="../media/image31.gif"/><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 Id="rId9" Type="http://schemas.openxmlformats.org/officeDocument/2006/relationships/image" Target="../media/image2.gif"/></Relationships>
</file>

<file path=ppt/slides/_rels/slide21.xml.rels><?xml version="1.0" encoding="UTF-8" standalone="yes"?>
<Relationships xmlns="http://schemas.openxmlformats.org/package/2006/relationships"><Relationship Id="rId3" Type="http://schemas.openxmlformats.org/officeDocument/2006/relationships/diagramLayout" Target="../diagrams/layout3.xml"/><Relationship Id="rId7" Type="http://schemas.openxmlformats.org/officeDocument/2006/relationships/image" Target="../media/image2.gif"/><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22.xml.rels><?xml version="1.0" encoding="UTF-8" standalone="yes"?>
<Relationships xmlns="http://schemas.openxmlformats.org/package/2006/relationships"><Relationship Id="rId3" Type="http://schemas.openxmlformats.org/officeDocument/2006/relationships/diagramLayout" Target="../diagrams/layout4.xml"/><Relationship Id="rId7" Type="http://schemas.openxmlformats.org/officeDocument/2006/relationships/image" Target="../media/image2.gif"/><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23.xml.rels><?xml version="1.0" encoding="UTF-8" standalone="yes"?>
<Relationships xmlns="http://schemas.openxmlformats.org/package/2006/relationships"><Relationship Id="rId3" Type="http://schemas.openxmlformats.org/officeDocument/2006/relationships/diagramLayout" Target="../diagrams/layout5.xml"/><Relationship Id="rId7" Type="http://schemas.openxmlformats.org/officeDocument/2006/relationships/image" Target="../media/image2.gif"/><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24.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hyperlink" Target="https://www.epa.gov/brownfields/types-brownfields-grant-funding" TargetMode="External"/><Relationship Id="rId2" Type="http://schemas.openxmlformats.org/officeDocument/2006/relationships/hyperlink" Target="https://www.epa.gov/brownfields/targeted-brownfields-assessments-tba" TargetMode="External"/><Relationship Id="rId1" Type="http://schemas.openxmlformats.org/officeDocument/2006/relationships/slideLayout" Target="../slideLayouts/slideLayout4.xml"/><Relationship Id="rId6" Type="http://schemas.openxmlformats.org/officeDocument/2006/relationships/image" Target="../media/image2.gif"/><Relationship Id="rId5" Type="http://schemas.openxmlformats.org/officeDocument/2006/relationships/hyperlink" Target="mailto:Reyes.Elizabeth@epa.gov" TargetMode="External"/><Relationship Id="rId4" Type="http://schemas.openxmlformats.org/officeDocument/2006/relationships/hyperlink" Target="mailto:Welch.Roxanne@epa.gov" TargetMode="External"/></Relationships>
</file>

<file path=ppt/slides/_rels/slide2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hyperlink" Target="https://www.epa.gov/brownfields/kansas-state-university-tab-communities-fact-sheet" TargetMode="External"/><Relationship Id="rId2" Type="http://schemas.openxmlformats.org/officeDocument/2006/relationships/hyperlink" Target="https://www.epa.gov/brownfields/brownfields-technical-assistance-training-and-research#TAB" TargetMode="External"/><Relationship Id="rId1" Type="http://schemas.openxmlformats.org/officeDocument/2006/relationships/slideLayout" Target="../slideLayouts/slideLayout4.xml"/><Relationship Id="rId6" Type="http://schemas.openxmlformats.org/officeDocument/2006/relationships/image" Target="../media/image2.gif"/><Relationship Id="rId5" Type="http://schemas.openxmlformats.org/officeDocument/2006/relationships/hyperlink" Target="mailto:scottnight@ksu.edu" TargetMode="External"/><Relationship Id="rId4" Type="http://schemas.openxmlformats.org/officeDocument/2006/relationships/hyperlink" Target="https://www.ksutab.org/" TargetMode="External"/></Relationships>
</file>

<file path=ppt/slides/_rels/slide31.xml.rels><?xml version="1.0" encoding="UTF-8" standalone="yes"?>
<Relationships xmlns="http://schemas.openxmlformats.org/package/2006/relationships"><Relationship Id="rId2" Type="http://schemas.openxmlformats.org/officeDocument/2006/relationships/image" Target="../media/image2.gif"/><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gif"/><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gif"/><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hyperlink" Target="https://www.epa.gov/sites/production/files/2020-06/documents/revolvingloan_grant_2020_508_0.pdf" TargetMode="External"/><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2.gif"/></Relationships>
</file>

<file path=ppt/slides/_rels/slide41.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hyperlink" Target="https://www.epa.gov/brownfields/types-brownfields-grant-funding" TargetMode="External"/><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2.gif"/><Relationship Id="rId5" Type="http://schemas.openxmlformats.org/officeDocument/2006/relationships/image" Target="../media/image34.jpeg"/><Relationship Id="rId4" Type="http://schemas.openxmlformats.org/officeDocument/2006/relationships/image" Target="../media/image33.jpeg"/></Relationships>
</file>

<file path=ppt/slides/_rels/slide43.xml.rels><?xml version="1.0" encoding="UTF-8" standalone="yes"?>
<Relationships xmlns="http://schemas.openxmlformats.org/package/2006/relationships"><Relationship Id="rId8" Type="http://schemas.openxmlformats.org/officeDocument/2006/relationships/hyperlink" Target="mailto:Scott.camisha@epa.gov" TargetMode="External"/><Relationship Id="rId3" Type="http://schemas.openxmlformats.org/officeDocument/2006/relationships/hyperlink" Target="https://www.epa.gov/land-revitalization/land-revitalization-toolkit" TargetMode="External"/><Relationship Id="rId7" Type="http://schemas.openxmlformats.org/officeDocument/2006/relationships/hyperlink" Target="mailto:Johnson.paul@epa.gov" TargetMode="External"/><Relationship Id="rId2" Type="http://schemas.openxmlformats.org/officeDocument/2006/relationships/hyperlink" Target="https://www.epa.gov/brownfields/types-brownfields-grant-funding" TargetMode="External"/><Relationship Id="rId1" Type="http://schemas.openxmlformats.org/officeDocument/2006/relationships/slideLayout" Target="../slideLayouts/slideLayout4.xml"/><Relationship Id="rId6" Type="http://schemas.openxmlformats.org/officeDocument/2006/relationships/hyperlink" Target="mailto:Williams.denise@epa.gov" TargetMode="External"/><Relationship Id="rId5" Type="http://schemas.openxmlformats.org/officeDocument/2006/relationships/hyperlink" Target="https://www.epa.gov/brownfields/brownfields-federal-programs-guide-2019" TargetMode="External"/><Relationship Id="rId4" Type="http://schemas.openxmlformats.org/officeDocument/2006/relationships/hyperlink" Target="https://www.epa.gov/brownfields/solicitations-brownfield-grants" TargetMode="External"/><Relationship Id="rId9" Type="http://schemas.openxmlformats.org/officeDocument/2006/relationships/image" Target="../media/image2.gif"/></Relationships>
</file>

<file path=ppt/slides/_rels/slide44.xml.rels><?xml version="1.0" encoding="UTF-8" standalone="yes"?>
<Relationships xmlns="http://schemas.openxmlformats.org/package/2006/relationships"><Relationship Id="rId2" Type="http://schemas.openxmlformats.org/officeDocument/2006/relationships/hyperlink" Target="mailto:Jimenez.Emily@epa.gov" TargetMode="External"/><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46.xml.rels><?xml version="1.0" encoding="UTF-8" standalone="yes"?>
<Relationships xmlns="http://schemas.openxmlformats.org/package/2006/relationships"><Relationship Id="rId3" Type="http://schemas.openxmlformats.org/officeDocument/2006/relationships/hyperlink" Target="https://www.epa.gov/brownfields" TargetMode="External"/><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2.gif"/><Relationship Id="rId5" Type="http://schemas.openxmlformats.org/officeDocument/2006/relationships/hyperlink" Target="https://www.epa.gov/brownfields/understanding-brownfields" TargetMode="External"/><Relationship Id="rId4" Type="http://schemas.openxmlformats.org/officeDocument/2006/relationships/hyperlink" Target="https://www.epa.gov/brownfields/brownfields-and-land-revitalization-texas-new-mexico-oklahoma-arkansas-and-louisiana" TargetMode="Externa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2.gi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2.gif"/><Relationship Id="rId5" Type="http://schemas.openxmlformats.org/officeDocument/2006/relationships/image" Target="../media/image5.jpeg"/><Relationship Id="rId4" Type="http://schemas.openxmlformats.org/officeDocument/2006/relationships/image" Target="../media/image4.jpeg"/></Relationships>
</file>

<file path=ppt/slides/_rels/slide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gif"/><Relationship Id="rId5" Type="http://schemas.openxmlformats.org/officeDocument/2006/relationships/image" Target="../media/image8.jpeg"/><Relationship Id="rId4" Type="http://schemas.openxmlformats.org/officeDocument/2006/relationships/image" Target="../media/image7.jpeg"/></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2.gif"/><Relationship Id="rId4" Type="http://schemas.openxmlformats.org/officeDocument/2006/relationships/image" Target="../media/image1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8F5D26-D408-49C5-9762-4CE23B379BA2}"/>
              </a:ext>
            </a:extLst>
          </p:cNvPr>
          <p:cNvSpPr>
            <a:spLocks noGrp="1"/>
          </p:cNvSpPr>
          <p:nvPr>
            <p:ph type="ctrTitle"/>
          </p:nvPr>
        </p:nvSpPr>
        <p:spPr>
          <a:xfrm>
            <a:off x="2321927" y="1166219"/>
            <a:ext cx="8915399" cy="2262781"/>
          </a:xfrm>
        </p:spPr>
        <p:txBody>
          <a:bodyPr/>
          <a:lstStyle/>
          <a:p>
            <a:pPr algn="ctr"/>
            <a:r>
              <a:rPr lang="en-US" dirty="0"/>
              <a:t>Brownfields 101</a:t>
            </a:r>
            <a:br>
              <a:rPr lang="en-US" dirty="0"/>
            </a:br>
            <a:r>
              <a:rPr lang="en-US" dirty="0"/>
              <a:t>Benefits of the Program</a:t>
            </a:r>
          </a:p>
        </p:txBody>
      </p:sp>
      <p:sp>
        <p:nvSpPr>
          <p:cNvPr id="3" name="Subtitle 2">
            <a:extLst>
              <a:ext uri="{FF2B5EF4-FFF2-40B4-BE49-F238E27FC236}">
                <a16:creationId xmlns:a16="http://schemas.microsoft.com/office/drawing/2014/main" id="{D8051D27-C4E3-417D-8C2E-2A1CEEA3FD89}"/>
              </a:ext>
            </a:extLst>
          </p:cNvPr>
          <p:cNvSpPr>
            <a:spLocks noGrp="1"/>
          </p:cNvSpPr>
          <p:nvPr>
            <p:ph type="subTitle" idx="1"/>
          </p:nvPr>
        </p:nvSpPr>
        <p:spPr>
          <a:xfrm>
            <a:off x="2575145" y="4644268"/>
            <a:ext cx="8915399" cy="1126283"/>
          </a:xfrm>
        </p:spPr>
        <p:txBody>
          <a:bodyPr>
            <a:normAutofit lnSpcReduction="10000"/>
          </a:bodyPr>
          <a:lstStyle/>
          <a:p>
            <a:pPr algn="r"/>
            <a:r>
              <a:rPr lang="en-US" dirty="0"/>
              <a:t>Rita  Ware</a:t>
            </a:r>
          </a:p>
          <a:p>
            <a:pPr algn="r"/>
            <a:r>
              <a:rPr lang="en-US" dirty="0"/>
              <a:t>214-665-6409</a:t>
            </a:r>
          </a:p>
          <a:p>
            <a:pPr algn="r"/>
            <a:r>
              <a:rPr lang="en-US" dirty="0"/>
              <a:t>ware.rita@epa.gov</a:t>
            </a:r>
          </a:p>
        </p:txBody>
      </p:sp>
    </p:spTree>
    <p:extLst>
      <p:ext uri="{BB962C8B-B14F-4D97-AF65-F5344CB8AC3E}">
        <p14:creationId xmlns:p14="http://schemas.microsoft.com/office/powerpoint/2010/main" val="245778050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FEF7D8-B33E-45AE-BC7B-34BA77A1BF51}"/>
              </a:ext>
            </a:extLst>
          </p:cNvPr>
          <p:cNvSpPr>
            <a:spLocks noGrp="1"/>
          </p:cNvSpPr>
          <p:nvPr>
            <p:ph type="title"/>
          </p:nvPr>
        </p:nvSpPr>
        <p:spPr>
          <a:xfrm>
            <a:off x="1604914" y="349026"/>
            <a:ext cx="8911687" cy="1280890"/>
          </a:xfrm>
        </p:spPr>
        <p:txBody>
          <a:bodyPr/>
          <a:lstStyle/>
          <a:p>
            <a:r>
              <a:rPr lang="en-US" dirty="0"/>
              <a:t>Brownfields Site in Arkansas</a:t>
            </a:r>
            <a:br>
              <a:rPr lang="en-US" dirty="0"/>
            </a:br>
            <a:r>
              <a:rPr lang="en-US" sz="2000" dirty="0"/>
              <a:t>Former Trucking &amp; Railroad Operations  </a:t>
            </a:r>
          </a:p>
        </p:txBody>
      </p:sp>
      <p:pic>
        <p:nvPicPr>
          <p:cNvPr id="4" name="Picture 3">
            <a:extLst>
              <a:ext uri="{FF2B5EF4-FFF2-40B4-BE49-F238E27FC236}">
                <a16:creationId xmlns:a16="http://schemas.microsoft.com/office/drawing/2014/main" id="{9F843919-389D-4DA7-8C0D-EB66AE2232F2}"/>
              </a:ext>
            </a:extLst>
          </p:cNvPr>
          <p:cNvPicPr>
            <a:picLocks noChangeAspect="1"/>
          </p:cNvPicPr>
          <p:nvPr/>
        </p:nvPicPr>
        <p:blipFill>
          <a:blip r:embed="rId3"/>
          <a:stretch>
            <a:fillRect/>
          </a:stretch>
        </p:blipFill>
        <p:spPr>
          <a:xfrm>
            <a:off x="627364" y="1901819"/>
            <a:ext cx="3810330" cy="3054361"/>
          </a:xfrm>
          <a:prstGeom prst="rect">
            <a:avLst/>
          </a:prstGeom>
          <a:ln>
            <a:noFill/>
          </a:ln>
          <a:effectLst>
            <a:outerShdw blurRad="292100" dist="139700" dir="2700000" algn="tl" rotWithShape="0">
              <a:srgbClr val="333333">
                <a:alpha val="65000"/>
              </a:srgbClr>
            </a:outerShdw>
          </a:effectLst>
        </p:spPr>
      </p:pic>
      <p:pic>
        <p:nvPicPr>
          <p:cNvPr id="10" name="Picture 9">
            <a:extLst>
              <a:ext uri="{FF2B5EF4-FFF2-40B4-BE49-F238E27FC236}">
                <a16:creationId xmlns:a16="http://schemas.microsoft.com/office/drawing/2014/main" id="{74BCC969-8D0D-490A-82A8-A7EA36358219}"/>
              </a:ext>
            </a:extLst>
          </p:cNvPr>
          <p:cNvPicPr>
            <a:picLocks noChangeAspect="1"/>
          </p:cNvPicPr>
          <p:nvPr/>
        </p:nvPicPr>
        <p:blipFill>
          <a:blip r:embed="rId4"/>
          <a:stretch>
            <a:fillRect/>
          </a:stretch>
        </p:blipFill>
        <p:spPr>
          <a:xfrm>
            <a:off x="6445825" y="4126174"/>
            <a:ext cx="3315255" cy="2412849"/>
          </a:xfrm>
          <a:prstGeom prst="rect">
            <a:avLst/>
          </a:prstGeom>
          <a:ln>
            <a:noFill/>
          </a:ln>
          <a:effectLst>
            <a:outerShdw blurRad="292100" dist="139700" dir="2700000" algn="tl" rotWithShape="0">
              <a:srgbClr val="333333">
                <a:alpha val="65000"/>
              </a:srgbClr>
            </a:outerShdw>
          </a:effectLst>
        </p:spPr>
      </p:pic>
      <p:pic>
        <p:nvPicPr>
          <p:cNvPr id="9" name="Picture 8">
            <a:extLst>
              <a:ext uri="{FF2B5EF4-FFF2-40B4-BE49-F238E27FC236}">
                <a16:creationId xmlns:a16="http://schemas.microsoft.com/office/drawing/2014/main" id="{B736AB8E-7910-445E-A9C2-1E47DE5125CF}"/>
              </a:ext>
            </a:extLst>
          </p:cNvPr>
          <p:cNvPicPr>
            <a:picLocks noChangeAspect="1"/>
          </p:cNvPicPr>
          <p:nvPr/>
        </p:nvPicPr>
        <p:blipFill>
          <a:blip r:embed="rId5"/>
          <a:stretch>
            <a:fillRect/>
          </a:stretch>
        </p:blipFill>
        <p:spPr>
          <a:xfrm>
            <a:off x="6638650" y="1119194"/>
            <a:ext cx="4310796" cy="2719052"/>
          </a:xfrm>
          <a:prstGeom prst="rect">
            <a:avLst/>
          </a:prstGeom>
          <a:ln>
            <a:noFill/>
          </a:ln>
          <a:effectLst>
            <a:outerShdw blurRad="292100" dist="139700" dir="2700000" algn="tl" rotWithShape="0">
              <a:srgbClr val="333333">
                <a:alpha val="65000"/>
              </a:srgbClr>
            </a:outerShdw>
          </a:effectLst>
        </p:spPr>
      </p:pic>
      <p:sp>
        <p:nvSpPr>
          <p:cNvPr id="12" name="Rectangle 11">
            <a:extLst>
              <a:ext uri="{FF2B5EF4-FFF2-40B4-BE49-F238E27FC236}">
                <a16:creationId xmlns:a16="http://schemas.microsoft.com/office/drawing/2014/main" id="{5F298A77-209E-4EA0-9966-2DFF57D6CCEA}"/>
              </a:ext>
            </a:extLst>
          </p:cNvPr>
          <p:cNvSpPr/>
          <p:nvPr/>
        </p:nvSpPr>
        <p:spPr>
          <a:xfrm>
            <a:off x="349825" y="5289892"/>
            <a:ext cx="6096000" cy="1169551"/>
          </a:xfrm>
          <a:prstGeom prst="rect">
            <a:avLst/>
          </a:prstGeom>
        </p:spPr>
        <p:txBody>
          <a:bodyPr>
            <a:spAutoFit/>
          </a:bodyPr>
          <a:lstStyle/>
          <a:p>
            <a:pPr algn="ctr">
              <a:spcBef>
                <a:spcPct val="50000"/>
              </a:spcBef>
            </a:pPr>
            <a:r>
              <a:rPr lang="en-US" altLang="en-US" sz="2800" dirty="0"/>
              <a:t>Heifer International</a:t>
            </a:r>
          </a:p>
          <a:p>
            <a:pPr algn="ctr">
              <a:spcBef>
                <a:spcPct val="50000"/>
              </a:spcBef>
            </a:pPr>
            <a:r>
              <a:rPr lang="en-US" altLang="en-US" sz="2800" dirty="0"/>
              <a:t>Little Rock, AR</a:t>
            </a:r>
          </a:p>
        </p:txBody>
      </p:sp>
      <p:pic>
        <p:nvPicPr>
          <p:cNvPr id="13" name="Picture 12" descr="A picture containing drawing&#10;&#10;Description automatically generated">
            <a:extLst>
              <a:ext uri="{FF2B5EF4-FFF2-40B4-BE49-F238E27FC236}">
                <a16:creationId xmlns:a16="http://schemas.microsoft.com/office/drawing/2014/main" id="{61659928-9805-4AB4-BEA7-8B7A960E010B}"/>
              </a:ext>
            </a:extLst>
          </p:cNvPr>
          <p:cNvPicPr>
            <a:picLocks noChangeAspect="1"/>
          </p:cNvPicPr>
          <p:nvPr/>
        </p:nvPicPr>
        <p:blipFill rotWithShape="1">
          <a:blip r:embed="rId6"/>
          <a:srcRect r="38165" b="50000"/>
          <a:stretch/>
        </p:blipFill>
        <p:spPr>
          <a:xfrm>
            <a:off x="10116424" y="6008259"/>
            <a:ext cx="1666045" cy="530764"/>
          </a:xfrm>
          <a:prstGeom prst="rect">
            <a:avLst/>
          </a:prstGeom>
        </p:spPr>
      </p:pic>
      <p:pic>
        <p:nvPicPr>
          <p:cNvPr id="14" name="Picture 13">
            <a:extLst>
              <a:ext uri="{FF2B5EF4-FFF2-40B4-BE49-F238E27FC236}">
                <a16:creationId xmlns:a16="http://schemas.microsoft.com/office/drawing/2014/main" id="{3375B04A-2DA3-4735-B2BB-AD9E6663BCAC}"/>
              </a:ext>
            </a:extLst>
          </p:cNvPr>
          <p:cNvPicPr>
            <a:picLocks noChangeAspect="1"/>
          </p:cNvPicPr>
          <p:nvPr/>
        </p:nvPicPr>
        <p:blipFill>
          <a:blip r:embed="rId7"/>
          <a:stretch>
            <a:fillRect/>
          </a:stretch>
        </p:blipFill>
        <p:spPr>
          <a:xfrm>
            <a:off x="5098084" y="3297046"/>
            <a:ext cx="938865" cy="829128"/>
          </a:xfrm>
          <a:prstGeom prst="rect">
            <a:avLst/>
          </a:prstGeom>
        </p:spPr>
      </p:pic>
    </p:spTree>
    <p:extLst>
      <p:ext uri="{BB962C8B-B14F-4D97-AF65-F5344CB8AC3E}">
        <p14:creationId xmlns:p14="http://schemas.microsoft.com/office/powerpoint/2010/main" val="8805729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A4759E-4DD3-4BC9-BCDB-4AD5A63F2235}"/>
              </a:ext>
            </a:extLst>
          </p:cNvPr>
          <p:cNvSpPr>
            <a:spLocks noGrp="1"/>
          </p:cNvSpPr>
          <p:nvPr>
            <p:ph type="title"/>
          </p:nvPr>
        </p:nvSpPr>
        <p:spPr>
          <a:xfrm>
            <a:off x="1745760" y="504553"/>
            <a:ext cx="8911687" cy="1280890"/>
          </a:xfrm>
        </p:spPr>
        <p:txBody>
          <a:bodyPr/>
          <a:lstStyle/>
          <a:p>
            <a:r>
              <a:rPr lang="en-US" sz="3200" dirty="0"/>
              <a:t>Brownfields Site in New Mexico</a:t>
            </a:r>
            <a:br>
              <a:rPr lang="en-US" dirty="0"/>
            </a:br>
            <a:r>
              <a:rPr lang="en-US" sz="2000" dirty="0"/>
              <a:t>Former Railyard Turned Art District</a:t>
            </a:r>
          </a:p>
        </p:txBody>
      </p:sp>
      <p:pic>
        <p:nvPicPr>
          <p:cNvPr id="4" name="Picture 3">
            <a:extLst>
              <a:ext uri="{FF2B5EF4-FFF2-40B4-BE49-F238E27FC236}">
                <a16:creationId xmlns:a16="http://schemas.microsoft.com/office/drawing/2014/main" id="{07213351-C219-42A0-90EB-908DD7A56D78}"/>
              </a:ext>
            </a:extLst>
          </p:cNvPr>
          <p:cNvPicPr>
            <a:picLocks noChangeAspect="1"/>
          </p:cNvPicPr>
          <p:nvPr/>
        </p:nvPicPr>
        <p:blipFill>
          <a:blip r:embed="rId3"/>
          <a:stretch>
            <a:fillRect/>
          </a:stretch>
        </p:blipFill>
        <p:spPr>
          <a:xfrm>
            <a:off x="507304" y="1999204"/>
            <a:ext cx="3706689" cy="2859592"/>
          </a:xfrm>
          <a:prstGeom prst="rect">
            <a:avLst/>
          </a:prstGeom>
          <a:ln>
            <a:noFill/>
          </a:ln>
          <a:effectLst>
            <a:outerShdw blurRad="292100" dist="139700" dir="2700000" algn="tl" rotWithShape="0">
              <a:srgbClr val="333333">
                <a:alpha val="65000"/>
              </a:srgbClr>
            </a:outerShdw>
          </a:effectLst>
        </p:spPr>
      </p:pic>
      <p:pic>
        <p:nvPicPr>
          <p:cNvPr id="5" name="Picture 4">
            <a:extLst>
              <a:ext uri="{FF2B5EF4-FFF2-40B4-BE49-F238E27FC236}">
                <a16:creationId xmlns:a16="http://schemas.microsoft.com/office/drawing/2014/main" id="{9DF5DCDE-011F-4B91-B1A5-D3C60953EA8F}"/>
              </a:ext>
            </a:extLst>
          </p:cNvPr>
          <p:cNvPicPr>
            <a:picLocks noChangeAspect="1"/>
          </p:cNvPicPr>
          <p:nvPr/>
        </p:nvPicPr>
        <p:blipFill>
          <a:blip r:embed="rId4"/>
          <a:stretch>
            <a:fillRect/>
          </a:stretch>
        </p:blipFill>
        <p:spPr>
          <a:xfrm>
            <a:off x="6201604" y="1172814"/>
            <a:ext cx="3706689" cy="2477924"/>
          </a:xfrm>
          <a:prstGeom prst="rect">
            <a:avLst/>
          </a:prstGeom>
          <a:ln>
            <a:noFill/>
          </a:ln>
          <a:effectLst>
            <a:outerShdw blurRad="50800" dist="38100" dir="18900000" algn="bl" rotWithShape="0">
              <a:prstClr val="black">
                <a:alpha val="40000"/>
              </a:prstClr>
            </a:outerShdw>
          </a:effectLst>
        </p:spPr>
      </p:pic>
      <p:pic>
        <p:nvPicPr>
          <p:cNvPr id="10" name="Picture 9">
            <a:extLst>
              <a:ext uri="{FF2B5EF4-FFF2-40B4-BE49-F238E27FC236}">
                <a16:creationId xmlns:a16="http://schemas.microsoft.com/office/drawing/2014/main" id="{21FD2368-D6CE-4940-8F03-CCBC04356C3C}"/>
              </a:ext>
            </a:extLst>
          </p:cNvPr>
          <p:cNvPicPr>
            <a:picLocks noChangeAspect="1"/>
          </p:cNvPicPr>
          <p:nvPr/>
        </p:nvPicPr>
        <p:blipFill>
          <a:blip r:embed="rId5"/>
          <a:stretch>
            <a:fillRect/>
          </a:stretch>
        </p:blipFill>
        <p:spPr>
          <a:xfrm>
            <a:off x="6251681" y="4069890"/>
            <a:ext cx="3452656" cy="2532424"/>
          </a:xfrm>
          <a:prstGeom prst="rect">
            <a:avLst/>
          </a:prstGeom>
          <a:ln>
            <a:noFill/>
          </a:ln>
          <a:effectLst>
            <a:outerShdw blurRad="50800" dist="38100" dir="5400000" algn="t" rotWithShape="0">
              <a:prstClr val="black">
                <a:alpha val="40000"/>
              </a:prstClr>
            </a:outerShdw>
          </a:effectLst>
        </p:spPr>
      </p:pic>
      <p:pic>
        <p:nvPicPr>
          <p:cNvPr id="11" name="Picture 10">
            <a:extLst>
              <a:ext uri="{FF2B5EF4-FFF2-40B4-BE49-F238E27FC236}">
                <a16:creationId xmlns:a16="http://schemas.microsoft.com/office/drawing/2014/main" id="{4A02C88D-5DC4-4A41-982E-785E7163DEC7}"/>
              </a:ext>
            </a:extLst>
          </p:cNvPr>
          <p:cNvPicPr>
            <a:picLocks noChangeAspect="1"/>
          </p:cNvPicPr>
          <p:nvPr/>
        </p:nvPicPr>
        <p:blipFill>
          <a:blip r:embed="rId6"/>
          <a:stretch>
            <a:fillRect/>
          </a:stretch>
        </p:blipFill>
        <p:spPr>
          <a:xfrm>
            <a:off x="4825669" y="3197467"/>
            <a:ext cx="938865" cy="829128"/>
          </a:xfrm>
          <a:prstGeom prst="rect">
            <a:avLst/>
          </a:prstGeom>
        </p:spPr>
      </p:pic>
      <p:sp>
        <p:nvSpPr>
          <p:cNvPr id="12" name="Rectangle 11">
            <a:extLst>
              <a:ext uri="{FF2B5EF4-FFF2-40B4-BE49-F238E27FC236}">
                <a16:creationId xmlns:a16="http://schemas.microsoft.com/office/drawing/2014/main" id="{1DFF1528-29A8-49BE-9853-8F38C356816A}"/>
              </a:ext>
            </a:extLst>
          </p:cNvPr>
          <p:cNvSpPr/>
          <p:nvPr/>
        </p:nvSpPr>
        <p:spPr>
          <a:xfrm>
            <a:off x="1177819" y="5154706"/>
            <a:ext cx="4117282" cy="1384995"/>
          </a:xfrm>
          <a:prstGeom prst="rect">
            <a:avLst/>
          </a:prstGeom>
        </p:spPr>
        <p:txBody>
          <a:bodyPr wrap="square">
            <a:spAutoFit/>
          </a:bodyPr>
          <a:lstStyle/>
          <a:p>
            <a:pPr algn="ctr">
              <a:spcBef>
                <a:spcPct val="50000"/>
              </a:spcBef>
            </a:pPr>
            <a:r>
              <a:rPr lang="en-US" altLang="en-US" sz="2400" dirty="0"/>
              <a:t>Old Santa Fe Railyard Santa Fe, </a:t>
            </a:r>
          </a:p>
          <a:p>
            <a:pPr algn="ctr">
              <a:spcBef>
                <a:spcPct val="50000"/>
              </a:spcBef>
            </a:pPr>
            <a:r>
              <a:rPr lang="en-US" altLang="en-US" sz="2400" dirty="0"/>
              <a:t>New Mexico</a:t>
            </a:r>
          </a:p>
        </p:txBody>
      </p:sp>
      <p:pic>
        <p:nvPicPr>
          <p:cNvPr id="13" name="Picture 12" descr="A picture containing drawing&#10;&#10;Description automatically generated">
            <a:extLst>
              <a:ext uri="{FF2B5EF4-FFF2-40B4-BE49-F238E27FC236}">
                <a16:creationId xmlns:a16="http://schemas.microsoft.com/office/drawing/2014/main" id="{4DB0E66F-61C4-48FE-87BE-39AE6A3566DC}"/>
              </a:ext>
            </a:extLst>
          </p:cNvPr>
          <p:cNvPicPr>
            <a:picLocks noChangeAspect="1"/>
          </p:cNvPicPr>
          <p:nvPr/>
        </p:nvPicPr>
        <p:blipFill rotWithShape="1">
          <a:blip r:embed="rId7"/>
          <a:srcRect r="38165" b="50000"/>
          <a:stretch/>
        </p:blipFill>
        <p:spPr>
          <a:xfrm>
            <a:off x="10116424" y="6008259"/>
            <a:ext cx="1666045" cy="530764"/>
          </a:xfrm>
          <a:prstGeom prst="rect">
            <a:avLst/>
          </a:prstGeom>
        </p:spPr>
      </p:pic>
    </p:spTree>
    <p:extLst>
      <p:ext uri="{BB962C8B-B14F-4D97-AF65-F5344CB8AC3E}">
        <p14:creationId xmlns:p14="http://schemas.microsoft.com/office/powerpoint/2010/main" val="54846172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6B6EA1-622E-41D5-A48D-BD496DF9C699}"/>
              </a:ext>
            </a:extLst>
          </p:cNvPr>
          <p:cNvSpPr>
            <a:spLocks noGrp="1"/>
          </p:cNvSpPr>
          <p:nvPr>
            <p:ph type="title"/>
          </p:nvPr>
        </p:nvSpPr>
        <p:spPr>
          <a:xfrm>
            <a:off x="1669229" y="341194"/>
            <a:ext cx="9607376" cy="1105214"/>
          </a:xfrm>
        </p:spPr>
        <p:txBody>
          <a:bodyPr>
            <a:normAutofit/>
          </a:bodyPr>
          <a:lstStyle/>
          <a:p>
            <a:r>
              <a:rPr lang="en-US" sz="2800" dirty="0"/>
              <a:t>Brownfields States and Tribal </a:t>
            </a:r>
            <a:br>
              <a:rPr lang="en-US" sz="2800" dirty="0"/>
            </a:br>
            <a:r>
              <a:rPr lang="en-US" sz="2400" dirty="0"/>
              <a:t>Technical Assistance Program, OK</a:t>
            </a:r>
          </a:p>
        </p:txBody>
      </p:sp>
      <p:pic>
        <p:nvPicPr>
          <p:cNvPr id="8" name="Picture 7">
            <a:extLst>
              <a:ext uri="{FF2B5EF4-FFF2-40B4-BE49-F238E27FC236}">
                <a16:creationId xmlns:a16="http://schemas.microsoft.com/office/drawing/2014/main" id="{25231D8D-7A92-4DE8-9DB0-3952D78D11C4}"/>
              </a:ext>
            </a:extLst>
          </p:cNvPr>
          <p:cNvPicPr>
            <a:picLocks noChangeAspect="1"/>
          </p:cNvPicPr>
          <p:nvPr/>
        </p:nvPicPr>
        <p:blipFill>
          <a:blip r:embed="rId3"/>
          <a:stretch>
            <a:fillRect/>
          </a:stretch>
        </p:blipFill>
        <p:spPr>
          <a:xfrm>
            <a:off x="1624757" y="1565153"/>
            <a:ext cx="3698357" cy="3039504"/>
          </a:xfrm>
          <a:prstGeom prst="rect">
            <a:avLst/>
          </a:prstGeom>
          <a:ln>
            <a:noFill/>
          </a:ln>
          <a:effectLst>
            <a:outerShdw blurRad="292100" dist="139700" dir="2700000" algn="tl" rotWithShape="0">
              <a:srgbClr val="333333">
                <a:alpha val="65000"/>
              </a:srgbClr>
            </a:outerShdw>
          </a:effectLst>
        </p:spPr>
      </p:pic>
      <p:pic>
        <p:nvPicPr>
          <p:cNvPr id="11" name="Picture 10">
            <a:extLst>
              <a:ext uri="{FF2B5EF4-FFF2-40B4-BE49-F238E27FC236}">
                <a16:creationId xmlns:a16="http://schemas.microsoft.com/office/drawing/2014/main" id="{AC8A7377-2E37-447F-B02B-42401CEC9C48}"/>
              </a:ext>
            </a:extLst>
          </p:cNvPr>
          <p:cNvPicPr>
            <a:picLocks noChangeAspect="1"/>
          </p:cNvPicPr>
          <p:nvPr/>
        </p:nvPicPr>
        <p:blipFill>
          <a:blip r:embed="rId4"/>
          <a:stretch>
            <a:fillRect/>
          </a:stretch>
        </p:blipFill>
        <p:spPr>
          <a:xfrm>
            <a:off x="7219667" y="887516"/>
            <a:ext cx="4466667" cy="3352381"/>
          </a:xfrm>
          <a:prstGeom prst="rect">
            <a:avLst/>
          </a:prstGeom>
        </p:spPr>
      </p:pic>
      <p:pic>
        <p:nvPicPr>
          <p:cNvPr id="1026" name="Picture 2">
            <a:extLst>
              <a:ext uri="{FF2B5EF4-FFF2-40B4-BE49-F238E27FC236}">
                <a16:creationId xmlns:a16="http://schemas.microsoft.com/office/drawing/2014/main" id="{201BF189-72A9-4388-8835-1679E52F7571}"/>
              </a:ext>
            </a:extLst>
          </p:cNvPr>
          <p:cNvPicPr>
            <a:picLocks noChangeAspect="1" noChangeArrowheads="1"/>
          </p:cNvPicPr>
          <p:nvPr/>
        </p:nvPicPr>
        <p:blipFill>
          <a:blip r:embed="rId5">
            <a:lum bright="12000"/>
            <a:extLst>
              <a:ext uri="{28A0092B-C50C-407E-A947-70E740481C1C}">
                <a14:useLocalDpi xmlns:a14="http://schemas.microsoft.com/office/drawing/2010/main" val="0"/>
              </a:ext>
            </a:extLst>
          </a:blip>
          <a:srcRect/>
          <a:stretch>
            <a:fillRect/>
          </a:stretch>
        </p:blipFill>
        <p:spPr bwMode="auto">
          <a:xfrm>
            <a:off x="5119860" y="3608199"/>
            <a:ext cx="3930556" cy="271847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283BC753-4E71-413B-8E1B-B11ECC75BAC3}"/>
              </a:ext>
            </a:extLst>
          </p:cNvPr>
          <p:cNvSpPr/>
          <p:nvPr/>
        </p:nvSpPr>
        <p:spPr>
          <a:xfrm>
            <a:off x="1123667" y="5261420"/>
            <a:ext cx="6096000" cy="923330"/>
          </a:xfrm>
          <a:prstGeom prst="rect">
            <a:avLst/>
          </a:prstGeom>
        </p:spPr>
        <p:txBody>
          <a:bodyPr>
            <a:spAutoFit/>
          </a:bodyPr>
          <a:lstStyle/>
          <a:p>
            <a:r>
              <a:rPr lang="en-US" dirty="0"/>
              <a:t>Inter-Tribal Environmental Council</a:t>
            </a:r>
          </a:p>
          <a:p>
            <a:r>
              <a:rPr lang="en-US" dirty="0"/>
              <a:t>(ITEC) &amp; Cherokee Nation </a:t>
            </a:r>
          </a:p>
          <a:p>
            <a:r>
              <a:rPr lang="en-US" dirty="0" err="1"/>
              <a:t>Markoma</a:t>
            </a:r>
            <a:r>
              <a:rPr lang="en-US" dirty="0"/>
              <a:t>, Oklahoma </a:t>
            </a:r>
          </a:p>
        </p:txBody>
      </p:sp>
      <p:pic>
        <p:nvPicPr>
          <p:cNvPr id="10" name="Picture 9" descr="A picture containing drawing&#10;&#10;Description automatically generated">
            <a:extLst>
              <a:ext uri="{FF2B5EF4-FFF2-40B4-BE49-F238E27FC236}">
                <a16:creationId xmlns:a16="http://schemas.microsoft.com/office/drawing/2014/main" id="{57A1023A-93D8-47EF-974B-98480A4F6810}"/>
              </a:ext>
            </a:extLst>
          </p:cNvPr>
          <p:cNvPicPr>
            <a:picLocks noChangeAspect="1"/>
          </p:cNvPicPr>
          <p:nvPr/>
        </p:nvPicPr>
        <p:blipFill rotWithShape="1">
          <a:blip r:embed="rId6"/>
          <a:srcRect r="38165" b="50000"/>
          <a:stretch/>
        </p:blipFill>
        <p:spPr>
          <a:xfrm>
            <a:off x="10116424" y="6008259"/>
            <a:ext cx="1666045" cy="530764"/>
          </a:xfrm>
          <a:prstGeom prst="rect">
            <a:avLst/>
          </a:prstGeom>
        </p:spPr>
      </p:pic>
    </p:spTree>
    <p:extLst>
      <p:ext uri="{BB962C8B-B14F-4D97-AF65-F5344CB8AC3E}">
        <p14:creationId xmlns:p14="http://schemas.microsoft.com/office/powerpoint/2010/main" val="128733765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082" name="Rectangle 2">
            <a:extLst>
              <a:ext uri="{FF2B5EF4-FFF2-40B4-BE49-F238E27FC236}">
                <a16:creationId xmlns:a16="http://schemas.microsoft.com/office/drawing/2014/main" id="{FAA83E8F-119B-499D-9F2B-26DAD16D8014}"/>
              </a:ext>
            </a:extLst>
          </p:cNvPr>
          <p:cNvSpPr>
            <a:spLocks noGrp="1" noChangeArrowheads="1"/>
          </p:cNvSpPr>
          <p:nvPr>
            <p:ph type="title"/>
          </p:nvPr>
        </p:nvSpPr>
        <p:spPr>
          <a:xfrm>
            <a:off x="1640156" y="361637"/>
            <a:ext cx="7030315" cy="1280890"/>
          </a:xfrm>
        </p:spPr>
        <p:txBody>
          <a:bodyPr>
            <a:normAutofit fontScale="90000"/>
          </a:bodyPr>
          <a:lstStyle/>
          <a:p>
            <a:r>
              <a:rPr lang="en-US" altLang="en-US"/>
              <a:t>Brownfield Sites in Louisiana</a:t>
            </a:r>
            <a:br>
              <a:rPr lang="en-US" altLang="en-US"/>
            </a:br>
            <a:r>
              <a:rPr lang="en-US" altLang="en-US" sz="2000"/>
              <a:t>Assessment &amp; Revolving Loan Fund Cleanup</a:t>
            </a:r>
            <a:br>
              <a:rPr lang="en-US" altLang="en-US"/>
            </a:br>
            <a:endParaRPr lang="en-US" altLang="en-US"/>
          </a:p>
        </p:txBody>
      </p:sp>
      <p:sp>
        <p:nvSpPr>
          <p:cNvPr id="302087" name="Text Box 7">
            <a:extLst>
              <a:ext uri="{FF2B5EF4-FFF2-40B4-BE49-F238E27FC236}">
                <a16:creationId xmlns:a16="http://schemas.microsoft.com/office/drawing/2014/main" id="{671B294F-5130-40A5-9827-DE4369A8959D}"/>
              </a:ext>
            </a:extLst>
          </p:cNvPr>
          <p:cNvSpPr txBox="1">
            <a:spLocks noChangeArrowheads="1"/>
          </p:cNvSpPr>
          <p:nvPr/>
        </p:nvSpPr>
        <p:spPr bwMode="auto">
          <a:xfrm>
            <a:off x="2057400" y="4419600"/>
            <a:ext cx="41910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457200" rtl="0" eaLnBrk="1" fontAlgn="auto" latinLnBrk="0" hangingPunct="1">
              <a:lnSpc>
                <a:spcPct val="100000"/>
              </a:lnSpc>
              <a:spcBef>
                <a:spcPct val="5000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outerShdw blurRad="38100" dist="38100" dir="2700000" algn="tl">
                  <a:srgbClr val="C0C0C0"/>
                </a:outerShdw>
              </a:effectLst>
              <a:uLnTx/>
              <a:uFillTx/>
              <a:latin typeface="Century Gothic" panose="020B0502020202020204"/>
              <a:ea typeface="+mn-ea"/>
              <a:cs typeface="+mn-cs"/>
            </a:endParaRPr>
          </a:p>
        </p:txBody>
      </p:sp>
      <p:sp>
        <p:nvSpPr>
          <p:cNvPr id="302092" name="Text Box 12">
            <a:extLst>
              <a:ext uri="{FF2B5EF4-FFF2-40B4-BE49-F238E27FC236}">
                <a16:creationId xmlns:a16="http://schemas.microsoft.com/office/drawing/2014/main" id="{EC55322A-2266-4CE5-896F-844CA741F969}"/>
              </a:ext>
            </a:extLst>
          </p:cNvPr>
          <p:cNvSpPr txBox="1">
            <a:spLocks noChangeArrowheads="1"/>
          </p:cNvSpPr>
          <p:nvPr/>
        </p:nvSpPr>
        <p:spPr bwMode="auto">
          <a:xfrm>
            <a:off x="826242" y="5272406"/>
            <a:ext cx="4114800" cy="854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40" tIns="45720" rIns="91440" bIns="45720" anchor="t">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en-US" altLang="en-US" sz="2000" b="0" i="0" u="none" strike="noStrike" kern="1200" cap="none" spc="0" normalizeH="0" baseline="0" noProof="0" err="1">
                <a:ln>
                  <a:noFill/>
                </a:ln>
                <a:effectLst>
                  <a:outerShdw blurRad="38100" dist="38100" dir="2700000" algn="tl">
                    <a:srgbClr val="C0C0C0"/>
                  </a:outerShdw>
                </a:effectLst>
                <a:uLnTx/>
                <a:uFillTx/>
              </a:rPr>
              <a:t>Malter</a:t>
            </a:r>
            <a:r>
              <a:rPr kumimoji="0" lang="en-US" altLang="en-US" sz="2000" b="0" i="0" u="none" strike="noStrike" kern="1200" cap="none" spc="0" normalizeH="0" baseline="0" noProof="0">
                <a:ln>
                  <a:noFill/>
                </a:ln>
                <a:effectLst>
                  <a:outerShdw blurRad="38100" dist="38100" dir="2700000" algn="tl">
                    <a:srgbClr val="C0C0C0"/>
                  </a:outerShdw>
                </a:effectLst>
                <a:uLnTx/>
                <a:uFillTx/>
              </a:rPr>
              <a:t> Industries</a:t>
            </a:r>
            <a:endParaRPr lang="en-US" altLang="en-US" sz="2000" b="0" i="0" u="none" strike="noStrike" kern="1200" cap="none" spc="0" normalizeH="0" baseline="0" noProof="0">
              <a:ln>
                <a:noFill/>
              </a:ln>
              <a:effectLst>
                <a:outerShdw blurRad="38100" dist="38100" dir="2700000" algn="tl">
                  <a:srgbClr val="C0C0C0"/>
                </a:outerShdw>
              </a:effectLst>
              <a:uLnTx/>
              <a:uFillTx/>
            </a:endParaRPr>
          </a:p>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en-US" altLang="en-US" sz="2000" b="0" i="0" u="none" strike="noStrike" kern="1200" cap="none" spc="0" normalizeH="0" baseline="0" noProof="0">
                <a:ln>
                  <a:noFill/>
                </a:ln>
                <a:effectLst>
                  <a:outerShdw blurRad="38100" dist="38100" dir="2700000" algn="tl">
                    <a:srgbClr val="C0C0C0"/>
                  </a:outerShdw>
                </a:effectLst>
                <a:uLnTx/>
                <a:uFillTx/>
              </a:rPr>
              <a:t>Gretna, LA</a:t>
            </a:r>
            <a:endParaRPr lang="en-US" altLang="en-US" sz="2000" b="0" i="0" u="none" strike="noStrike" kern="1200" cap="none" spc="0" normalizeH="0" baseline="0" noProof="0">
              <a:ln>
                <a:noFill/>
              </a:ln>
              <a:effectLst>
                <a:outerShdw blurRad="38100" dist="38100" dir="2700000" algn="tl">
                  <a:srgbClr val="C0C0C0"/>
                </a:outerShdw>
              </a:effectLst>
              <a:uLnTx/>
              <a:uFillTx/>
            </a:endParaRPr>
          </a:p>
        </p:txBody>
      </p:sp>
      <p:pic>
        <p:nvPicPr>
          <p:cNvPr id="15" name="Picture 14" descr="A picture containing drawing&#10;&#10;Description automatically generated">
            <a:extLst>
              <a:ext uri="{FF2B5EF4-FFF2-40B4-BE49-F238E27FC236}">
                <a16:creationId xmlns:a16="http://schemas.microsoft.com/office/drawing/2014/main" id="{1A88ECAC-4B92-454D-8233-0737EBF0BAA8}"/>
              </a:ext>
            </a:extLst>
          </p:cNvPr>
          <p:cNvPicPr>
            <a:picLocks noChangeAspect="1"/>
          </p:cNvPicPr>
          <p:nvPr/>
        </p:nvPicPr>
        <p:blipFill rotWithShape="1">
          <a:blip r:embed="rId3"/>
          <a:srcRect r="38165" b="50000"/>
          <a:stretch/>
        </p:blipFill>
        <p:spPr>
          <a:xfrm>
            <a:off x="10081328" y="6126481"/>
            <a:ext cx="1666045" cy="530764"/>
          </a:xfrm>
          <a:prstGeom prst="rect">
            <a:avLst/>
          </a:prstGeom>
        </p:spPr>
      </p:pic>
      <p:pic>
        <p:nvPicPr>
          <p:cNvPr id="17" name="Picture 16">
            <a:extLst>
              <a:ext uri="{FF2B5EF4-FFF2-40B4-BE49-F238E27FC236}">
                <a16:creationId xmlns:a16="http://schemas.microsoft.com/office/drawing/2014/main" id="{53553D1B-B811-444C-9C40-710053DC792A}"/>
              </a:ext>
            </a:extLst>
          </p:cNvPr>
          <p:cNvPicPr>
            <a:picLocks noChangeAspect="1"/>
          </p:cNvPicPr>
          <p:nvPr/>
        </p:nvPicPr>
        <p:blipFill>
          <a:blip r:embed="rId4"/>
          <a:stretch>
            <a:fillRect/>
          </a:stretch>
        </p:blipFill>
        <p:spPr>
          <a:xfrm>
            <a:off x="5662768" y="3095919"/>
            <a:ext cx="909175" cy="802908"/>
          </a:xfrm>
          <a:prstGeom prst="rect">
            <a:avLst/>
          </a:prstGeom>
        </p:spPr>
      </p:pic>
      <p:pic>
        <p:nvPicPr>
          <p:cNvPr id="3" name="Picture 2">
            <a:extLst>
              <a:ext uri="{FF2B5EF4-FFF2-40B4-BE49-F238E27FC236}">
                <a16:creationId xmlns:a16="http://schemas.microsoft.com/office/drawing/2014/main" id="{03D895A9-62F7-4041-902E-76C73DD8FC8C}"/>
              </a:ext>
            </a:extLst>
          </p:cNvPr>
          <p:cNvPicPr>
            <a:picLocks noChangeAspect="1"/>
          </p:cNvPicPr>
          <p:nvPr/>
        </p:nvPicPr>
        <p:blipFill>
          <a:blip r:embed="rId5"/>
          <a:stretch>
            <a:fillRect/>
          </a:stretch>
        </p:blipFill>
        <p:spPr>
          <a:xfrm>
            <a:off x="7214947" y="964657"/>
            <a:ext cx="4319959" cy="3243654"/>
          </a:xfrm>
          <a:prstGeom prst="rect">
            <a:avLst/>
          </a:prstGeom>
          <a:ln>
            <a:noFill/>
          </a:ln>
          <a:effectLst>
            <a:outerShdw blurRad="292100" dist="139700" dir="2700000" algn="tl" rotWithShape="0">
              <a:srgbClr val="333333">
                <a:alpha val="65000"/>
              </a:srgbClr>
            </a:outerShdw>
          </a:effectLst>
        </p:spPr>
      </p:pic>
      <p:pic>
        <p:nvPicPr>
          <p:cNvPr id="2" name="Picture 2">
            <a:extLst>
              <a:ext uri="{FF2B5EF4-FFF2-40B4-BE49-F238E27FC236}">
                <a16:creationId xmlns:a16="http://schemas.microsoft.com/office/drawing/2014/main" id="{82E6341B-201C-4C7E-AE2F-750BE9196C39}"/>
              </a:ext>
            </a:extLst>
          </p:cNvPr>
          <p:cNvPicPr>
            <a:picLocks noChangeAspect="1"/>
          </p:cNvPicPr>
          <p:nvPr/>
        </p:nvPicPr>
        <p:blipFill>
          <a:blip r:embed="rId6"/>
          <a:stretch>
            <a:fillRect/>
          </a:stretch>
        </p:blipFill>
        <p:spPr>
          <a:xfrm>
            <a:off x="6248400" y="4357115"/>
            <a:ext cx="2908767" cy="2034748"/>
          </a:xfrm>
          <a:prstGeom prst="rect">
            <a:avLst/>
          </a:prstGeom>
          <a:ln>
            <a:noFill/>
          </a:ln>
          <a:effectLst>
            <a:outerShdw blurRad="292100" dist="139700" dir="2700000" algn="tl" rotWithShape="0">
              <a:srgbClr val="333333">
                <a:alpha val="65000"/>
              </a:srgbClr>
            </a:outerShdw>
          </a:effectLst>
        </p:spPr>
      </p:pic>
      <p:pic>
        <p:nvPicPr>
          <p:cNvPr id="6" name="Picture 5">
            <a:extLst>
              <a:ext uri="{FF2B5EF4-FFF2-40B4-BE49-F238E27FC236}">
                <a16:creationId xmlns:a16="http://schemas.microsoft.com/office/drawing/2014/main" id="{43F612FA-FF38-4034-9E35-7E23637A6740}"/>
              </a:ext>
            </a:extLst>
          </p:cNvPr>
          <p:cNvPicPr>
            <a:picLocks noChangeAspect="1"/>
          </p:cNvPicPr>
          <p:nvPr/>
        </p:nvPicPr>
        <p:blipFill>
          <a:blip r:embed="rId7"/>
          <a:stretch>
            <a:fillRect/>
          </a:stretch>
        </p:blipFill>
        <p:spPr>
          <a:xfrm>
            <a:off x="657094" y="1747097"/>
            <a:ext cx="4553590" cy="324365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85771100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lumMod val="120000"/>
              </a:schemeClr>
            </a:gs>
            <a:gs pos="100000">
              <a:schemeClr val="bg2">
                <a:shade val="98000"/>
                <a:satMod val="120000"/>
                <a:lumMod val="98000"/>
              </a:schemeClr>
            </a:gs>
          </a:gsLst>
          <a:lin ang="5400000" scaled="0"/>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9DD491-B65C-481A-9345-9EC2D3559EF1}"/>
              </a:ext>
            </a:extLst>
          </p:cNvPr>
          <p:cNvSpPr>
            <a:spLocks noGrp="1"/>
          </p:cNvSpPr>
          <p:nvPr>
            <p:ph type="title"/>
          </p:nvPr>
        </p:nvSpPr>
        <p:spPr>
          <a:xfrm>
            <a:off x="1687669" y="624110"/>
            <a:ext cx="4137059" cy="1280890"/>
          </a:xfrm>
        </p:spPr>
        <p:txBody>
          <a:bodyPr>
            <a:normAutofit/>
          </a:bodyPr>
          <a:lstStyle/>
          <a:p>
            <a:r>
              <a:rPr lang="en-US" sz="3200"/>
              <a:t>Potential Impacts of Brownfields</a:t>
            </a:r>
          </a:p>
        </p:txBody>
      </p:sp>
      <p:sp>
        <p:nvSpPr>
          <p:cNvPr id="9" name="Content Placeholder 8">
            <a:extLst>
              <a:ext uri="{FF2B5EF4-FFF2-40B4-BE49-F238E27FC236}">
                <a16:creationId xmlns:a16="http://schemas.microsoft.com/office/drawing/2014/main" id="{692FBAB5-B44F-4B79-861B-B5388DAEEE06}"/>
              </a:ext>
            </a:extLst>
          </p:cNvPr>
          <p:cNvSpPr>
            <a:spLocks noGrp="1"/>
          </p:cNvSpPr>
          <p:nvPr>
            <p:ph idx="1"/>
          </p:nvPr>
        </p:nvSpPr>
        <p:spPr>
          <a:xfrm>
            <a:off x="1683956" y="2133600"/>
            <a:ext cx="4140772" cy="3777622"/>
          </a:xfrm>
        </p:spPr>
        <p:txBody>
          <a:bodyPr>
            <a:normAutofit fontScale="92500" lnSpcReduction="20000"/>
          </a:bodyPr>
          <a:lstStyle/>
          <a:p>
            <a:r>
              <a:rPr lang="en-US" sz="2000">
                <a:solidFill>
                  <a:srgbClr val="000000"/>
                </a:solidFill>
              </a:rPr>
              <a:t>Economic </a:t>
            </a:r>
          </a:p>
          <a:p>
            <a:pPr lvl="1"/>
            <a:r>
              <a:rPr lang="en-US" sz="2000">
                <a:solidFill>
                  <a:srgbClr val="000000"/>
                </a:solidFill>
              </a:rPr>
              <a:t>Decreased property values and city tax revenues</a:t>
            </a:r>
          </a:p>
          <a:p>
            <a:pPr lvl="1"/>
            <a:endParaRPr lang="en-US" sz="2000">
              <a:solidFill>
                <a:srgbClr val="000000"/>
              </a:solidFill>
            </a:endParaRPr>
          </a:p>
          <a:p>
            <a:r>
              <a:rPr lang="en-US" sz="2000">
                <a:solidFill>
                  <a:srgbClr val="000000"/>
                </a:solidFill>
              </a:rPr>
              <a:t>Environmental </a:t>
            </a:r>
          </a:p>
          <a:p>
            <a:pPr lvl="1"/>
            <a:r>
              <a:rPr lang="en-US" sz="2000">
                <a:solidFill>
                  <a:srgbClr val="000000"/>
                </a:solidFill>
              </a:rPr>
              <a:t>Potential threats to human health and the environment</a:t>
            </a:r>
          </a:p>
          <a:p>
            <a:pPr lvl="1"/>
            <a:endParaRPr lang="en-US" sz="2000">
              <a:solidFill>
                <a:srgbClr val="000000"/>
              </a:solidFill>
            </a:endParaRPr>
          </a:p>
          <a:p>
            <a:r>
              <a:rPr lang="en-US" sz="2000">
                <a:solidFill>
                  <a:srgbClr val="000000"/>
                </a:solidFill>
              </a:rPr>
              <a:t>Social </a:t>
            </a:r>
          </a:p>
          <a:p>
            <a:pPr lvl="1"/>
            <a:r>
              <a:rPr lang="en-US" sz="2000">
                <a:solidFill>
                  <a:srgbClr val="000000"/>
                </a:solidFill>
              </a:rPr>
              <a:t>Increased urban sprawl and inner-city blight</a:t>
            </a:r>
          </a:p>
        </p:txBody>
      </p:sp>
      <p:pic>
        <p:nvPicPr>
          <p:cNvPr id="5" name="Content Placeholder 4">
            <a:extLst>
              <a:ext uri="{FF2B5EF4-FFF2-40B4-BE49-F238E27FC236}">
                <a16:creationId xmlns:a16="http://schemas.microsoft.com/office/drawing/2014/main" id="{E3997189-2E70-40DD-AF20-F9487916FD07}"/>
              </a:ext>
            </a:extLst>
          </p:cNvPr>
          <p:cNvPicPr>
            <a:picLocks noChangeAspect="1"/>
          </p:cNvPicPr>
          <p:nvPr/>
        </p:nvPicPr>
        <p:blipFill rotWithShape="1">
          <a:blip r:embed="rId2"/>
          <a:srcRect l="25010" r="29431" b="1"/>
          <a:stretch/>
        </p:blipFill>
        <p:spPr>
          <a:xfrm>
            <a:off x="6091916" y="801003"/>
            <a:ext cx="5451627" cy="4935953"/>
          </a:xfrm>
          <a:prstGeom prst="rect">
            <a:avLst/>
          </a:prstGeom>
          <a:ln>
            <a:noFill/>
          </a:ln>
          <a:effectLst>
            <a:outerShdw blurRad="292100" dist="139700" dir="2700000" algn="tl" rotWithShape="0">
              <a:srgbClr val="333333">
                <a:alpha val="65000"/>
              </a:srgbClr>
            </a:outerShdw>
          </a:effectLst>
        </p:spPr>
      </p:pic>
      <p:pic>
        <p:nvPicPr>
          <p:cNvPr id="8" name="Picture 7" descr="A picture containing drawing&#10;&#10;Description automatically generated">
            <a:extLst>
              <a:ext uri="{FF2B5EF4-FFF2-40B4-BE49-F238E27FC236}">
                <a16:creationId xmlns:a16="http://schemas.microsoft.com/office/drawing/2014/main" id="{67F92FF1-F751-4FB8-AB37-B49EA2CC9CE0}"/>
              </a:ext>
            </a:extLst>
          </p:cNvPr>
          <p:cNvPicPr>
            <a:picLocks noChangeAspect="1"/>
          </p:cNvPicPr>
          <p:nvPr/>
        </p:nvPicPr>
        <p:blipFill rotWithShape="1">
          <a:blip r:embed="rId3"/>
          <a:srcRect r="38165" b="50000"/>
          <a:stretch/>
        </p:blipFill>
        <p:spPr>
          <a:xfrm>
            <a:off x="10116424" y="6008259"/>
            <a:ext cx="1666045" cy="530764"/>
          </a:xfrm>
          <a:prstGeom prst="rect">
            <a:avLst/>
          </a:prstGeom>
        </p:spPr>
      </p:pic>
    </p:spTree>
    <p:extLst>
      <p:ext uri="{BB962C8B-B14F-4D97-AF65-F5344CB8AC3E}">
        <p14:creationId xmlns:p14="http://schemas.microsoft.com/office/powerpoint/2010/main" val="425377506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0E452D-C30C-401F-9CA3-BD20C6BA4136}"/>
              </a:ext>
            </a:extLst>
          </p:cNvPr>
          <p:cNvSpPr>
            <a:spLocks noGrp="1"/>
          </p:cNvSpPr>
          <p:nvPr>
            <p:ph type="title"/>
          </p:nvPr>
        </p:nvSpPr>
        <p:spPr/>
        <p:txBody>
          <a:bodyPr/>
          <a:lstStyle/>
          <a:p>
            <a:r>
              <a:rPr lang="en-US">
                <a:hlinkClick r:id="rId3">
                  <a:extLst>
                    <a:ext uri="{A12FA001-AC4F-418D-AE19-62706E023703}">
                      <ahyp:hlinkClr xmlns:ahyp="http://schemas.microsoft.com/office/drawing/2018/hyperlinkcolor" val="tx"/>
                    </a:ext>
                  </a:extLst>
                </a:hlinkClick>
              </a:rPr>
              <a:t>Brownfields occur throughout the United States</a:t>
            </a:r>
            <a:endParaRPr lang="en-US"/>
          </a:p>
        </p:txBody>
      </p:sp>
      <p:pic>
        <p:nvPicPr>
          <p:cNvPr id="6" name="Content Placeholder 5" descr="A picture containing filled, people, group, covered&#10;&#10;Description automatically generated">
            <a:extLst>
              <a:ext uri="{FF2B5EF4-FFF2-40B4-BE49-F238E27FC236}">
                <a16:creationId xmlns:a16="http://schemas.microsoft.com/office/drawing/2014/main" id="{8E7589BA-81A5-4D94-A241-13B935461858}"/>
              </a:ext>
            </a:extLst>
          </p:cNvPr>
          <p:cNvPicPr>
            <a:picLocks noGrp="1" noChangeAspect="1"/>
          </p:cNvPicPr>
          <p:nvPr>
            <p:ph idx="1"/>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3353027" y="1905000"/>
            <a:ext cx="5485946" cy="3443955"/>
          </a:xfrm>
          <a:prstGeom prst="rect">
            <a:avLst/>
          </a:prstGeom>
          <a:ln>
            <a:noFill/>
          </a:ln>
          <a:effectLst>
            <a:outerShdw blurRad="292100" dist="139700" dir="2700000" algn="tl" rotWithShape="0">
              <a:srgbClr val="333333">
                <a:alpha val="65000"/>
              </a:srgbClr>
            </a:outerShdw>
          </a:effectLst>
        </p:spPr>
      </p:pic>
      <p:sp>
        <p:nvSpPr>
          <p:cNvPr id="7" name="TextBox 6">
            <a:extLst>
              <a:ext uri="{FF2B5EF4-FFF2-40B4-BE49-F238E27FC236}">
                <a16:creationId xmlns:a16="http://schemas.microsoft.com/office/drawing/2014/main" id="{4BEB7912-B509-412D-A5EF-75AAA4BB56CA}"/>
              </a:ext>
            </a:extLst>
          </p:cNvPr>
          <p:cNvSpPr txBox="1"/>
          <p:nvPr/>
        </p:nvSpPr>
        <p:spPr>
          <a:xfrm>
            <a:off x="3449782" y="5818909"/>
            <a:ext cx="5458691" cy="646331"/>
          </a:xfrm>
          <a:prstGeom prst="rect">
            <a:avLst/>
          </a:prstGeom>
          <a:noFill/>
        </p:spPr>
        <p:txBody>
          <a:bodyPr wrap="square" rtlCol="0">
            <a:spAutoFit/>
          </a:bodyPr>
          <a:lstStyle/>
          <a:p>
            <a:r>
              <a:rPr lang="en-US"/>
              <a:t>There is approximately 450,000 brownfields sites throughout the United States</a:t>
            </a:r>
          </a:p>
        </p:txBody>
      </p:sp>
      <p:pic>
        <p:nvPicPr>
          <p:cNvPr id="8" name="Picture 7" descr="A picture containing drawing&#10;&#10;Description automatically generated">
            <a:extLst>
              <a:ext uri="{FF2B5EF4-FFF2-40B4-BE49-F238E27FC236}">
                <a16:creationId xmlns:a16="http://schemas.microsoft.com/office/drawing/2014/main" id="{4A3C95B5-42E5-4D2E-B79D-61FDF8D49D7E}"/>
              </a:ext>
            </a:extLst>
          </p:cNvPr>
          <p:cNvPicPr>
            <a:picLocks noChangeAspect="1"/>
          </p:cNvPicPr>
          <p:nvPr/>
        </p:nvPicPr>
        <p:blipFill rotWithShape="1">
          <a:blip r:embed="rId6"/>
          <a:srcRect r="38165" b="50000"/>
          <a:stretch/>
        </p:blipFill>
        <p:spPr>
          <a:xfrm>
            <a:off x="10116424" y="6008259"/>
            <a:ext cx="1666045" cy="530764"/>
          </a:xfrm>
          <a:prstGeom prst="rect">
            <a:avLst/>
          </a:prstGeom>
        </p:spPr>
      </p:pic>
    </p:spTree>
    <p:extLst>
      <p:ext uri="{BB962C8B-B14F-4D97-AF65-F5344CB8AC3E}">
        <p14:creationId xmlns:p14="http://schemas.microsoft.com/office/powerpoint/2010/main" val="385275264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232A45-FF5A-4516-9C6C-27EB9580685C}"/>
              </a:ext>
            </a:extLst>
          </p:cNvPr>
          <p:cNvSpPr>
            <a:spLocks noGrp="1"/>
          </p:cNvSpPr>
          <p:nvPr>
            <p:ph type="title"/>
          </p:nvPr>
        </p:nvSpPr>
        <p:spPr>
          <a:xfrm>
            <a:off x="1890078" y="709083"/>
            <a:ext cx="8915399" cy="774236"/>
          </a:xfrm>
        </p:spPr>
        <p:txBody>
          <a:bodyPr vert="horz" lIns="91440" tIns="45720" rIns="91440" bIns="45720" rtlCol="0" anchor="b">
            <a:normAutofit fontScale="90000"/>
          </a:bodyPr>
          <a:lstStyle/>
          <a:p>
            <a:pPr algn="ctr"/>
            <a:r>
              <a:rPr lang="en-US" sz="5400"/>
              <a:t>Brownfields Project Process</a:t>
            </a:r>
          </a:p>
        </p:txBody>
      </p:sp>
      <p:pic>
        <p:nvPicPr>
          <p:cNvPr id="6" name="Picture 4" descr="Scan06">
            <a:extLst>
              <a:ext uri="{FF2B5EF4-FFF2-40B4-BE49-F238E27FC236}">
                <a16:creationId xmlns:a16="http://schemas.microsoft.com/office/drawing/2014/main" id="{F9862008-3295-475B-818F-9B4BFFC5E6F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1881" r="13613" b="1"/>
          <a:stretch/>
        </p:blipFill>
        <p:spPr bwMode="auto">
          <a:xfrm>
            <a:off x="4489657" y="2493426"/>
            <a:ext cx="2108198" cy="3268373"/>
          </a:xfrm>
          <a:prstGeom prst="rect">
            <a:avLst/>
          </a:prstGeom>
          <a:extLst>
            <a:ext uri="{909E8E84-426E-40DD-AFC4-6F175D3DCCD1}">
              <a14:hiddenFill xmlns:a14="http://schemas.microsoft.com/office/drawing/2010/main">
                <a:solidFill>
                  <a:srgbClr val="FFFFFF"/>
                </a:solidFill>
              </a14:hiddenFill>
            </a:ext>
          </a:extLst>
        </p:spPr>
      </p:pic>
      <p:pic>
        <p:nvPicPr>
          <p:cNvPr id="5" name="Picture 10">
            <a:extLst>
              <a:ext uri="{FF2B5EF4-FFF2-40B4-BE49-F238E27FC236}">
                <a16:creationId xmlns:a16="http://schemas.microsoft.com/office/drawing/2014/main" id="{CACD56AB-2094-4130-ACB4-26AE6F47B5A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4634" r="38761" b="-1"/>
          <a:stretch/>
        </p:blipFill>
        <p:spPr bwMode="auto">
          <a:xfrm>
            <a:off x="2198867" y="2488099"/>
            <a:ext cx="2108198" cy="3268373"/>
          </a:xfrm>
          <a:prstGeom prst="rect">
            <a:avLst/>
          </a:prstGeom>
          <a:extLst>
            <a:ext uri="{909E8E84-426E-40DD-AFC4-6F175D3DCCD1}">
              <a14:hiddenFill xmlns:a14="http://schemas.microsoft.com/office/drawing/2010/main">
                <a:solidFill>
                  <a:srgbClr val="FFFFFF"/>
                </a:solidFill>
              </a14:hiddenFill>
            </a:ext>
          </a:extLst>
        </p:spPr>
      </p:pic>
      <p:pic>
        <p:nvPicPr>
          <p:cNvPr id="8" name="Picture 11">
            <a:extLst>
              <a:ext uri="{FF2B5EF4-FFF2-40B4-BE49-F238E27FC236}">
                <a16:creationId xmlns:a16="http://schemas.microsoft.com/office/drawing/2014/main" id="{7DA3A480-E560-491C-9606-BE00CDDE4ACF}"/>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3771" r="39462"/>
          <a:stretch/>
        </p:blipFill>
        <p:spPr bwMode="auto">
          <a:xfrm>
            <a:off x="9100249" y="2493117"/>
            <a:ext cx="2108198" cy="3268373"/>
          </a:xfrm>
          <a:prstGeom prst="rect">
            <a:avLst/>
          </a:prstGeom>
          <a:extLst>
            <a:ext uri="{909E8E84-426E-40DD-AFC4-6F175D3DCCD1}">
              <a14:hiddenFill xmlns:a14="http://schemas.microsoft.com/office/drawing/2010/main">
                <a:solidFill>
                  <a:srgbClr val="FFFFFF"/>
                </a:solidFill>
              </a14:hiddenFill>
            </a:ext>
          </a:extLst>
        </p:spPr>
      </p:pic>
      <p:pic>
        <p:nvPicPr>
          <p:cNvPr id="7" name="Picture 3" descr="Scan07">
            <a:extLst>
              <a:ext uri="{FF2B5EF4-FFF2-40B4-BE49-F238E27FC236}">
                <a16:creationId xmlns:a16="http://schemas.microsoft.com/office/drawing/2014/main" id="{0C957628-A263-4F64-AB0E-AA259B68283D}"/>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8011" r="37160" b="2"/>
          <a:stretch/>
        </p:blipFill>
        <p:spPr bwMode="auto">
          <a:xfrm>
            <a:off x="6783580" y="2488100"/>
            <a:ext cx="2108198" cy="3268373"/>
          </a:xfrm>
          <a:prstGeom prst="rect">
            <a:avLst/>
          </a:prstGeom>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E9DF94CE-58B6-443F-8226-F09869EC0126}"/>
              </a:ext>
            </a:extLst>
          </p:cNvPr>
          <p:cNvSpPr txBox="1"/>
          <p:nvPr/>
        </p:nvSpPr>
        <p:spPr>
          <a:xfrm>
            <a:off x="2405619" y="2003353"/>
            <a:ext cx="1694695" cy="369332"/>
          </a:xfrm>
          <a:prstGeom prst="rect">
            <a:avLst/>
          </a:prstGeom>
          <a:noFill/>
        </p:spPr>
        <p:txBody>
          <a:bodyPr wrap="none" rtlCol="0">
            <a:spAutoFit/>
          </a:bodyPr>
          <a:lstStyle/>
          <a:p>
            <a:r>
              <a:rPr lang="en-US"/>
              <a:t>1. Identify site</a:t>
            </a:r>
          </a:p>
        </p:txBody>
      </p:sp>
      <p:sp>
        <p:nvSpPr>
          <p:cNvPr id="11" name="TextBox 10">
            <a:extLst>
              <a:ext uri="{FF2B5EF4-FFF2-40B4-BE49-F238E27FC236}">
                <a16:creationId xmlns:a16="http://schemas.microsoft.com/office/drawing/2014/main" id="{72D36E58-BB98-4A87-B70B-34E8296DCD56}"/>
              </a:ext>
            </a:extLst>
          </p:cNvPr>
          <p:cNvSpPr txBox="1"/>
          <p:nvPr/>
        </p:nvSpPr>
        <p:spPr>
          <a:xfrm>
            <a:off x="4973577" y="2021038"/>
            <a:ext cx="1122423" cy="369332"/>
          </a:xfrm>
          <a:prstGeom prst="rect">
            <a:avLst/>
          </a:prstGeom>
          <a:noFill/>
        </p:spPr>
        <p:txBody>
          <a:bodyPr wrap="none" rtlCol="0">
            <a:spAutoFit/>
          </a:bodyPr>
          <a:lstStyle/>
          <a:p>
            <a:r>
              <a:rPr lang="en-US"/>
              <a:t>2. Assess</a:t>
            </a:r>
          </a:p>
        </p:txBody>
      </p:sp>
      <p:sp>
        <p:nvSpPr>
          <p:cNvPr id="26" name="TextBox 25">
            <a:extLst>
              <a:ext uri="{FF2B5EF4-FFF2-40B4-BE49-F238E27FC236}">
                <a16:creationId xmlns:a16="http://schemas.microsoft.com/office/drawing/2014/main" id="{5DECB496-D057-4A06-8555-C75F6731C966}"/>
              </a:ext>
            </a:extLst>
          </p:cNvPr>
          <p:cNvSpPr txBox="1"/>
          <p:nvPr/>
        </p:nvSpPr>
        <p:spPr>
          <a:xfrm>
            <a:off x="7094527" y="2003353"/>
            <a:ext cx="1486304" cy="369332"/>
          </a:xfrm>
          <a:prstGeom prst="rect">
            <a:avLst/>
          </a:prstGeom>
          <a:noFill/>
        </p:spPr>
        <p:txBody>
          <a:bodyPr wrap="none" rtlCol="0">
            <a:spAutoFit/>
          </a:bodyPr>
          <a:lstStyle/>
          <a:p>
            <a:r>
              <a:rPr lang="en-US"/>
              <a:t>3. Clean up</a:t>
            </a:r>
          </a:p>
        </p:txBody>
      </p:sp>
      <p:sp>
        <p:nvSpPr>
          <p:cNvPr id="40" name="TextBox 39">
            <a:extLst>
              <a:ext uri="{FF2B5EF4-FFF2-40B4-BE49-F238E27FC236}">
                <a16:creationId xmlns:a16="http://schemas.microsoft.com/office/drawing/2014/main" id="{53AF46CE-2DFA-45B2-BEF9-0C555EF85865}"/>
              </a:ext>
            </a:extLst>
          </p:cNvPr>
          <p:cNvSpPr txBox="1"/>
          <p:nvPr/>
        </p:nvSpPr>
        <p:spPr>
          <a:xfrm>
            <a:off x="9317060" y="2021038"/>
            <a:ext cx="2049004" cy="369332"/>
          </a:xfrm>
          <a:prstGeom prst="rect">
            <a:avLst/>
          </a:prstGeom>
          <a:noFill/>
        </p:spPr>
        <p:txBody>
          <a:bodyPr wrap="square" rtlCol="0">
            <a:spAutoFit/>
          </a:bodyPr>
          <a:lstStyle/>
          <a:p>
            <a:r>
              <a:rPr lang="en-US"/>
              <a:t>4. Redevelop</a:t>
            </a:r>
          </a:p>
        </p:txBody>
      </p:sp>
      <p:pic>
        <p:nvPicPr>
          <p:cNvPr id="42" name="Picture 41" descr="A picture containing drawing&#10;&#10;Description automatically generated">
            <a:extLst>
              <a:ext uri="{FF2B5EF4-FFF2-40B4-BE49-F238E27FC236}">
                <a16:creationId xmlns:a16="http://schemas.microsoft.com/office/drawing/2014/main" id="{3B92D5EA-A18E-447A-B11F-BC360E3D0459}"/>
              </a:ext>
            </a:extLst>
          </p:cNvPr>
          <p:cNvPicPr>
            <a:picLocks noChangeAspect="1"/>
          </p:cNvPicPr>
          <p:nvPr/>
        </p:nvPicPr>
        <p:blipFill rotWithShape="1">
          <a:blip r:embed="rId7"/>
          <a:srcRect r="38165" b="50000"/>
          <a:stretch/>
        </p:blipFill>
        <p:spPr>
          <a:xfrm>
            <a:off x="10116424" y="6008259"/>
            <a:ext cx="1666045" cy="530764"/>
          </a:xfrm>
          <a:prstGeom prst="rect">
            <a:avLst/>
          </a:prstGeom>
        </p:spPr>
      </p:pic>
    </p:spTree>
    <p:extLst>
      <p:ext uri="{BB962C8B-B14F-4D97-AF65-F5344CB8AC3E}">
        <p14:creationId xmlns:p14="http://schemas.microsoft.com/office/powerpoint/2010/main" val="114686435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3CE753-F99A-4A27-86A3-5464AFF2BB52}"/>
              </a:ext>
            </a:extLst>
          </p:cNvPr>
          <p:cNvSpPr>
            <a:spLocks noGrp="1"/>
          </p:cNvSpPr>
          <p:nvPr>
            <p:ph type="title"/>
          </p:nvPr>
        </p:nvSpPr>
        <p:spPr>
          <a:xfrm>
            <a:off x="2411950" y="259133"/>
            <a:ext cx="8911687" cy="1280890"/>
          </a:xfrm>
        </p:spPr>
        <p:txBody>
          <a:bodyPr/>
          <a:lstStyle/>
          <a:p>
            <a:r>
              <a:rPr lang="en-US"/>
              <a:t>Elements of Brownfields Revitalization</a:t>
            </a:r>
          </a:p>
        </p:txBody>
      </p:sp>
      <p:graphicFrame>
        <p:nvGraphicFramePr>
          <p:cNvPr id="3" name="Content Placeholder 2">
            <a:extLst>
              <a:ext uri="{FF2B5EF4-FFF2-40B4-BE49-F238E27FC236}">
                <a16:creationId xmlns:a16="http://schemas.microsoft.com/office/drawing/2014/main" id="{4DB174D4-3DCF-454E-9A3A-8E10F74F6A50}"/>
              </a:ext>
            </a:extLst>
          </p:cNvPr>
          <p:cNvGraphicFramePr>
            <a:graphicFrameLocks noGrp="1"/>
          </p:cNvGraphicFramePr>
          <p:nvPr>
            <p:ph idx="1"/>
            <p:extLst>
              <p:ext uri="{D42A27DB-BD31-4B8C-83A1-F6EECF244321}">
                <p14:modId xmlns:p14="http://schemas.microsoft.com/office/powerpoint/2010/main" val="2447512178"/>
              </p:ext>
            </p:extLst>
          </p:nvPr>
        </p:nvGraphicFramePr>
        <p:xfrm>
          <a:off x="248577" y="1343024"/>
          <a:ext cx="11871504" cy="551412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cxnSp>
        <p:nvCxnSpPr>
          <p:cNvPr id="9" name="Straight Arrow Connector 8">
            <a:extLst>
              <a:ext uri="{FF2B5EF4-FFF2-40B4-BE49-F238E27FC236}">
                <a16:creationId xmlns:a16="http://schemas.microsoft.com/office/drawing/2014/main" id="{A3AFCD2D-4290-4662-834F-07921ACA7199}"/>
              </a:ext>
            </a:extLst>
          </p:cNvPr>
          <p:cNvCxnSpPr/>
          <p:nvPr/>
        </p:nvCxnSpPr>
        <p:spPr>
          <a:xfrm>
            <a:off x="1352550" y="1950993"/>
            <a:ext cx="0" cy="1401807"/>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2" name="Straight Arrow Connector 11">
            <a:extLst>
              <a:ext uri="{FF2B5EF4-FFF2-40B4-BE49-F238E27FC236}">
                <a16:creationId xmlns:a16="http://schemas.microsoft.com/office/drawing/2014/main" id="{FFE49DB4-FA5E-4600-BE10-41616FECD1B3}"/>
              </a:ext>
            </a:extLst>
          </p:cNvPr>
          <p:cNvCxnSpPr>
            <a:cxnSpLocks/>
          </p:cNvCxnSpPr>
          <p:nvPr/>
        </p:nvCxnSpPr>
        <p:spPr>
          <a:xfrm>
            <a:off x="10763250" y="1950992"/>
            <a:ext cx="0" cy="1478008"/>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7" name="Straight Connector 16">
            <a:extLst>
              <a:ext uri="{FF2B5EF4-FFF2-40B4-BE49-F238E27FC236}">
                <a16:creationId xmlns:a16="http://schemas.microsoft.com/office/drawing/2014/main" id="{56A59D3E-5AE5-4E5D-B2FD-39CB5A32D6FA}"/>
              </a:ext>
            </a:extLst>
          </p:cNvPr>
          <p:cNvCxnSpPr/>
          <p:nvPr/>
        </p:nvCxnSpPr>
        <p:spPr>
          <a:xfrm>
            <a:off x="1352550" y="1950993"/>
            <a:ext cx="9401175"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3" name="Straight Arrow Connector 22">
            <a:extLst>
              <a:ext uri="{FF2B5EF4-FFF2-40B4-BE49-F238E27FC236}">
                <a16:creationId xmlns:a16="http://schemas.microsoft.com/office/drawing/2014/main" id="{0E60635C-1346-40D6-9232-4F81B583FFE9}"/>
              </a:ext>
            </a:extLst>
          </p:cNvPr>
          <p:cNvCxnSpPr>
            <a:cxnSpLocks/>
          </p:cNvCxnSpPr>
          <p:nvPr/>
        </p:nvCxnSpPr>
        <p:spPr>
          <a:xfrm flipV="1">
            <a:off x="3009900" y="4657725"/>
            <a:ext cx="0" cy="85725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25" name="Straight Arrow Connector 24">
            <a:extLst>
              <a:ext uri="{FF2B5EF4-FFF2-40B4-BE49-F238E27FC236}">
                <a16:creationId xmlns:a16="http://schemas.microsoft.com/office/drawing/2014/main" id="{1C2D0603-E70D-484B-AB98-9C4D79863E7B}"/>
              </a:ext>
            </a:extLst>
          </p:cNvPr>
          <p:cNvCxnSpPr>
            <a:cxnSpLocks/>
          </p:cNvCxnSpPr>
          <p:nvPr/>
        </p:nvCxnSpPr>
        <p:spPr>
          <a:xfrm flipV="1">
            <a:off x="8848725" y="4657725"/>
            <a:ext cx="0" cy="85725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26" name="Straight Arrow Connector 25">
            <a:extLst>
              <a:ext uri="{FF2B5EF4-FFF2-40B4-BE49-F238E27FC236}">
                <a16:creationId xmlns:a16="http://schemas.microsoft.com/office/drawing/2014/main" id="{543DD51E-75B6-475E-A965-AFB4B9C34580}"/>
              </a:ext>
            </a:extLst>
          </p:cNvPr>
          <p:cNvCxnSpPr>
            <a:cxnSpLocks/>
          </p:cNvCxnSpPr>
          <p:nvPr/>
        </p:nvCxnSpPr>
        <p:spPr>
          <a:xfrm flipV="1">
            <a:off x="9072562" y="4629150"/>
            <a:ext cx="0" cy="85725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27" name="Straight Arrow Connector 26">
            <a:extLst>
              <a:ext uri="{FF2B5EF4-FFF2-40B4-BE49-F238E27FC236}">
                <a16:creationId xmlns:a16="http://schemas.microsoft.com/office/drawing/2014/main" id="{4C8C6E8D-8518-4B72-AF32-4C97C7D2EAC6}"/>
              </a:ext>
            </a:extLst>
          </p:cNvPr>
          <p:cNvCxnSpPr>
            <a:cxnSpLocks/>
          </p:cNvCxnSpPr>
          <p:nvPr/>
        </p:nvCxnSpPr>
        <p:spPr>
          <a:xfrm flipV="1">
            <a:off x="10753725" y="4629150"/>
            <a:ext cx="0" cy="85725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31" name="Straight Connector 30">
            <a:extLst>
              <a:ext uri="{FF2B5EF4-FFF2-40B4-BE49-F238E27FC236}">
                <a16:creationId xmlns:a16="http://schemas.microsoft.com/office/drawing/2014/main" id="{416871D2-F3FC-4322-8810-90BB8843934B}"/>
              </a:ext>
            </a:extLst>
          </p:cNvPr>
          <p:cNvCxnSpPr>
            <a:cxnSpLocks/>
          </p:cNvCxnSpPr>
          <p:nvPr/>
        </p:nvCxnSpPr>
        <p:spPr>
          <a:xfrm>
            <a:off x="3009900" y="5514975"/>
            <a:ext cx="5838825"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33" name="Straight Connector 32">
            <a:extLst>
              <a:ext uri="{FF2B5EF4-FFF2-40B4-BE49-F238E27FC236}">
                <a16:creationId xmlns:a16="http://schemas.microsoft.com/office/drawing/2014/main" id="{373B9BA7-2D14-4C5A-8F5B-CBA9DAE62793}"/>
              </a:ext>
            </a:extLst>
          </p:cNvPr>
          <p:cNvCxnSpPr/>
          <p:nvPr/>
        </p:nvCxnSpPr>
        <p:spPr>
          <a:xfrm>
            <a:off x="9072562" y="5486400"/>
            <a:ext cx="1681163" cy="0"/>
          </a:xfrm>
          <a:prstGeom prst="line">
            <a:avLst/>
          </a:prstGeom>
        </p:spPr>
        <p:style>
          <a:lnRef idx="2">
            <a:schemeClr val="accent1"/>
          </a:lnRef>
          <a:fillRef idx="0">
            <a:schemeClr val="accent1"/>
          </a:fillRef>
          <a:effectRef idx="1">
            <a:schemeClr val="accent1"/>
          </a:effectRef>
          <a:fontRef idx="minor">
            <a:schemeClr val="tx1"/>
          </a:fontRef>
        </p:style>
      </p:cxnSp>
      <p:sp>
        <p:nvSpPr>
          <p:cNvPr id="36" name="TextBox 35">
            <a:extLst>
              <a:ext uri="{FF2B5EF4-FFF2-40B4-BE49-F238E27FC236}">
                <a16:creationId xmlns:a16="http://schemas.microsoft.com/office/drawing/2014/main" id="{224CAE00-4AF5-458A-B8A6-69BBC5EFFC21}"/>
              </a:ext>
            </a:extLst>
          </p:cNvPr>
          <p:cNvSpPr txBox="1"/>
          <p:nvPr/>
        </p:nvSpPr>
        <p:spPr>
          <a:xfrm>
            <a:off x="4873968" y="1540023"/>
            <a:ext cx="2282997" cy="369332"/>
          </a:xfrm>
          <a:prstGeom prst="rect">
            <a:avLst/>
          </a:prstGeom>
          <a:noFill/>
        </p:spPr>
        <p:txBody>
          <a:bodyPr wrap="none" rtlCol="0">
            <a:spAutoFit/>
          </a:bodyPr>
          <a:lstStyle/>
          <a:p>
            <a:r>
              <a:rPr lang="en-US" b="1"/>
              <a:t>Local Stakeholders</a:t>
            </a:r>
          </a:p>
        </p:txBody>
      </p:sp>
      <p:sp>
        <p:nvSpPr>
          <p:cNvPr id="37" name="TextBox 36">
            <a:extLst>
              <a:ext uri="{FF2B5EF4-FFF2-40B4-BE49-F238E27FC236}">
                <a16:creationId xmlns:a16="http://schemas.microsoft.com/office/drawing/2014/main" id="{2EB84C3A-6127-42EA-8994-EB3FAC751E7B}"/>
              </a:ext>
            </a:extLst>
          </p:cNvPr>
          <p:cNvSpPr txBox="1"/>
          <p:nvPr/>
        </p:nvSpPr>
        <p:spPr>
          <a:xfrm>
            <a:off x="4949309" y="5086350"/>
            <a:ext cx="2207656" cy="369332"/>
          </a:xfrm>
          <a:prstGeom prst="rect">
            <a:avLst/>
          </a:prstGeom>
          <a:noFill/>
        </p:spPr>
        <p:txBody>
          <a:bodyPr wrap="none" rtlCol="0">
            <a:spAutoFit/>
          </a:bodyPr>
          <a:lstStyle/>
          <a:p>
            <a:r>
              <a:rPr lang="en-US" b="1"/>
              <a:t>Assessment grants</a:t>
            </a:r>
          </a:p>
        </p:txBody>
      </p:sp>
      <p:sp>
        <p:nvSpPr>
          <p:cNvPr id="38" name="TextBox 37">
            <a:extLst>
              <a:ext uri="{FF2B5EF4-FFF2-40B4-BE49-F238E27FC236}">
                <a16:creationId xmlns:a16="http://schemas.microsoft.com/office/drawing/2014/main" id="{2CF2444C-E64F-40D7-ABF1-4AAD7DB8F976}"/>
              </a:ext>
            </a:extLst>
          </p:cNvPr>
          <p:cNvSpPr txBox="1"/>
          <p:nvPr/>
        </p:nvSpPr>
        <p:spPr>
          <a:xfrm>
            <a:off x="9216219" y="4582120"/>
            <a:ext cx="1685657" cy="923330"/>
          </a:xfrm>
          <a:prstGeom prst="rect">
            <a:avLst/>
          </a:prstGeom>
          <a:noFill/>
        </p:spPr>
        <p:txBody>
          <a:bodyPr wrap="square" rtlCol="0">
            <a:spAutoFit/>
          </a:bodyPr>
          <a:lstStyle/>
          <a:p>
            <a:r>
              <a:rPr lang="en-US" b="1"/>
              <a:t>RLF and/or Clean up Grants</a:t>
            </a:r>
          </a:p>
        </p:txBody>
      </p:sp>
      <p:pic>
        <p:nvPicPr>
          <p:cNvPr id="18" name="Picture 17" descr="A picture containing drawing&#10;&#10;Description automatically generated">
            <a:extLst>
              <a:ext uri="{FF2B5EF4-FFF2-40B4-BE49-F238E27FC236}">
                <a16:creationId xmlns:a16="http://schemas.microsoft.com/office/drawing/2014/main" id="{A6E32A59-303D-4D6D-8B50-CD8C377B4B23}"/>
              </a:ext>
            </a:extLst>
          </p:cNvPr>
          <p:cNvPicPr>
            <a:picLocks noChangeAspect="1"/>
          </p:cNvPicPr>
          <p:nvPr/>
        </p:nvPicPr>
        <p:blipFill rotWithShape="1">
          <a:blip r:embed="rId8"/>
          <a:srcRect r="38165" b="50000"/>
          <a:stretch/>
        </p:blipFill>
        <p:spPr>
          <a:xfrm>
            <a:off x="10116424" y="6008259"/>
            <a:ext cx="1666045" cy="530764"/>
          </a:xfrm>
          <a:prstGeom prst="rect">
            <a:avLst/>
          </a:prstGeom>
        </p:spPr>
      </p:pic>
    </p:spTree>
    <p:extLst>
      <p:ext uri="{BB962C8B-B14F-4D97-AF65-F5344CB8AC3E}">
        <p14:creationId xmlns:p14="http://schemas.microsoft.com/office/powerpoint/2010/main" val="228997963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72D825-BD3D-4F77-8ACC-00D0AD98DEA4}"/>
              </a:ext>
            </a:extLst>
          </p:cNvPr>
          <p:cNvSpPr>
            <a:spLocks noGrp="1"/>
          </p:cNvSpPr>
          <p:nvPr>
            <p:ph type="title"/>
          </p:nvPr>
        </p:nvSpPr>
        <p:spPr/>
        <p:txBody>
          <a:bodyPr/>
          <a:lstStyle/>
          <a:p>
            <a:r>
              <a:rPr lang="en-US"/>
              <a:t>How does the EPA Brownfields program work? </a:t>
            </a:r>
          </a:p>
        </p:txBody>
      </p:sp>
      <p:sp>
        <p:nvSpPr>
          <p:cNvPr id="3" name="Content Placeholder 2">
            <a:extLst>
              <a:ext uri="{FF2B5EF4-FFF2-40B4-BE49-F238E27FC236}">
                <a16:creationId xmlns:a16="http://schemas.microsoft.com/office/drawing/2014/main" id="{2229E1C8-EB1D-47FE-A072-07602EA02EF8}"/>
              </a:ext>
            </a:extLst>
          </p:cNvPr>
          <p:cNvSpPr>
            <a:spLocks noGrp="1"/>
          </p:cNvSpPr>
          <p:nvPr>
            <p:ph idx="1"/>
          </p:nvPr>
        </p:nvSpPr>
        <p:spPr>
          <a:xfrm>
            <a:off x="2169487" y="2067818"/>
            <a:ext cx="8915400" cy="3777622"/>
          </a:xfrm>
        </p:spPr>
        <p:txBody>
          <a:bodyPr vert="horz" lIns="91440" tIns="45720" rIns="91440" bIns="45720" rtlCol="0" anchor="t">
            <a:normAutofit fontScale="92500" lnSpcReduction="20000"/>
          </a:bodyPr>
          <a:lstStyle/>
          <a:p>
            <a:r>
              <a:rPr lang="en-US" sz="2800"/>
              <a:t>Part of the program is Grant based and includes funding for State &amp; Tribal Programs</a:t>
            </a:r>
          </a:p>
          <a:p>
            <a:pPr marL="0" indent="0">
              <a:buNone/>
            </a:pPr>
            <a:endParaRPr lang="en-US" sz="2800"/>
          </a:p>
          <a:p>
            <a:r>
              <a:rPr lang="en-US" sz="2800"/>
              <a:t>Targeted Brownfields Assessments (TBA)—funding to assist a community on one or more sites though the State/Tribal/EPA program</a:t>
            </a:r>
          </a:p>
          <a:p>
            <a:pPr marL="0" indent="0">
              <a:buNone/>
            </a:pPr>
            <a:endParaRPr lang="en-US" sz="2800"/>
          </a:p>
          <a:p>
            <a:r>
              <a:rPr lang="en-US" sz="2800"/>
              <a:t>Technical Assistance to Brownfields (TAB)—a variety of programs to assist tribes/communities, free of charge</a:t>
            </a:r>
          </a:p>
        </p:txBody>
      </p:sp>
      <p:pic>
        <p:nvPicPr>
          <p:cNvPr id="4" name="Picture 3" descr="A picture containing drawing&#10;&#10;Description automatically generated">
            <a:extLst>
              <a:ext uri="{FF2B5EF4-FFF2-40B4-BE49-F238E27FC236}">
                <a16:creationId xmlns:a16="http://schemas.microsoft.com/office/drawing/2014/main" id="{7BDBCB7C-1728-4EF6-B1B5-2F4968CA3651}"/>
              </a:ext>
            </a:extLst>
          </p:cNvPr>
          <p:cNvPicPr>
            <a:picLocks noChangeAspect="1"/>
          </p:cNvPicPr>
          <p:nvPr/>
        </p:nvPicPr>
        <p:blipFill rotWithShape="1">
          <a:blip r:embed="rId3"/>
          <a:srcRect r="38165" b="50000"/>
          <a:stretch/>
        </p:blipFill>
        <p:spPr>
          <a:xfrm>
            <a:off x="10116424" y="6008259"/>
            <a:ext cx="1666045" cy="530764"/>
          </a:xfrm>
          <a:prstGeom prst="rect">
            <a:avLst/>
          </a:prstGeom>
        </p:spPr>
      </p:pic>
    </p:spTree>
    <p:extLst>
      <p:ext uri="{BB962C8B-B14F-4D97-AF65-F5344CB8AC3E}">
        <p14:creationId xmlns:p14="http://schemas.microsoft.com/office/powerpoint/2010/main" val="228878203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E6F74C-1C89-41FB-AA2E-1B91DB31469D}"/>
              </a:ext>
            </a:extLst>
          </p:cNvPr>
          <p:cNvSpPr>
            <a:spLocks noGrp="1"/>
          </p:cNvSpPr>
          <p:nvPr>
            <p:ph type="title"/>
          </p:nvPr>
        </p:nvSpPr>
        <p:spPr/>
        <p:txBody>
          <a:bodyPr/>
          <a:lstStyle/>
          <a:p>
            <a:r>
              <a:rPr lang="en-US" dirty="0"/>
              <a:t>Benefits of the Brownfields Program</a:t>
            </a:r>
          </a:p>
        </p:txBody>
      </p:sp>
      <p:sp>
        <p:nvSpPr>
          <p:cNvPr id="3" name="Content Placeholder 2">
            <a:extLst>
              <a:ext uri="{FF2B5EF4-FFF2-40B4-BE49-F238E27FC236}">
                <a16:creationId xmlns:a16="http://schemas.microsoft.com/office/drawing/2014/main" id="{ECA77F74-2CD4-43F3-8808-21F1051E03F1}"/>
              </a:ext>
            </a:extLst>
          </p:cNvPr>
          <p:cNvSpPr>
            <a:spLocks noGrp="1"/>
          </p:cNvSpPr>
          <p:nvPr>
            <p:ph idx="1"/>
          </p:nvPr>
        </p:nvSpPr>
        <p:spPr>
          <a:xfrm>
            <a:off x="2589212" y="1746607"/>
            <a:ext cx="8915400" cy="4164615"/>
          </a:xfrm>
        </p:spPr>
        <p:txBody>
          <a:bodyPr>
            <a:normAutofit/>
          </a:bodyPr>
          <a:lstStyle/>
          <a:p>
            <a:pPr>
              <a:buSzPct val="94000"/>
            </a:pPr>
            <a:r>
              <a:rPr lang="en-US" sz="2800"/>
              <a:t>Revitalize communities </a:t>
            </a:r>
          </a:p>
          <a:p>
            <a:pPr>
              <a:buSzPct val="94000"/>
            </a:pPr>
            <a:r>
              <a:rPr lang="en-US" sz="2800"/>
              <a:t>Create jobs and local revenue</a:t>
            </a:r>
          </a:p>
          <a:p>
            <a:pPr>
              <a:buSzPct val="94000"/>
            </a:pPr>
            <a:r>
              <a:rPr lang="en-US" sz="2800"/>
              <a:t>Remove blight from the community</a:t>
            </a:r>
          </a:p>
          <a:p>
            <a:pPr>
              <a:buSzPct val="94000"/>
            </a:pPr>
            <a:r>
              <a:rPr lang="en-US" sz="2800"/>
              <a:t>Protect the environment </a:t>
            </a:r>
          </a:p>
          <a:p>
            <a:pPr lvl="1"/>
            <a:endParaRPr lang="en-US"/>
          </a:p>
          <a:p>
            <a:pPr lvl="1"/>
            <a:r>
              <a:rPr lang="en-US" sz="2000"/>
              <a:t>Projects leveraged $17 per EPA dollar expended </a:t>
            </a:r>
          </a:p>
          <a:p>
            <a:pPr lvl="1"/>
            <a:r>
              <a:rPr lang="en-US" sz="2000"/>
              <a:t>Leveraged 140,000 jobs nationwide</a:t>
            </a:r>
          </a:p>
          <a:p>
            <a:pPr lvl="1"/>
            <a:r>
              <a:rPr lang="en-US" sz="2000"/>
              <a:t>Residential property values increase by 5% to 15% when brownfield sites are cleaned up. </a:t>
            </a:r>
          </a:p>
        </p:txBody>
      </p:sp>
      <p:pic>
        <p:nvPicPr>
          <p:cNvPr id="5" name="Picture 4" descr="A picture containing drawing&#10;&#10;Description automatically generated">
            <a:extLst>
              <a:ext uri="{FF2B5EF4-FFF2-40B4-BE49-F238E27FC236}">
                <a16:creationId xmlns:a16="http://schemas.microsoft.com/office/drawing/2014/main" id="{0019659B-EAC8-4477-8B92-EF47FEE604FA}"/>
              </a:ext>
            </a:extLst>
          </p:cNvPr>
          <p:cNvPicPr>
            <a:picLocks noChangeAspect="1"/>
          </p:cNvPicPr>
          <p:nvPr/>
        </p:nvPicPr>
        <p:blipFill rotWithShape="1">
          <a:blip r:embed="rId3"/>
          <a:srcRect r="38165" b="50000"/>
          <a:stretch/>
        </p:blipFill>
        <p:spPr>
          <a:xfrm>
            <a:off x="10116424" y="6008259"/>
            <a:ext cx="1666045" cy="530764"/>
          </a:xfrm>
          <a:prstGeom prst="rect">
            <a:avLst/>
          </a:prstGeom>
        </p:spPr>
      </p:pic>
    </p:spTree>
    <p:extLst>
      <p:ext uri="{BB962C8B-B14F-4D97-AF65-F5344CB8AC3E}">
        <p14:creationId xmlns:p14="http://schemas.microsoft.com/office/powerpoint/2010/main" val="178620253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977720-44BF-4D0B-8223-05E38412C7E7}"/>
              </a:ext>
            </a:extLst>
          </p:cNvPr>
          <p:cNvSpPr>
            <a:spLocks noGrp="1"/>
          </p:cNvSpPr>
          <p:nvPr>
            <p:ph type="ctrTitle"/>
          </p:nvPr>
        </p:nvSpPr>
        <p:spPr/>
        <p:txBody>
          <a:bodyPr/>
          <a:lstStyle/>
          <a:p>
            <a:r>
              <a:rPr lang="en-US" dirty="0"/>
              <a:t>Brownfields 101</a:t>
            </a:r>
          </a:p>
        </p:txBody>
      </p:sp>
      <p:sp>
        <p:nvSpPr>
          <p:cNvPr id="3" name="Subtitle 2">
            <a:extLst>
              <a:ext uri="{FF2B5EF4-FFF2-40B4-BE49-F238E27FC236}">
                <a16:creationId xmlns:a16="http://schemas.microsoft.com/office/drawing/2014/main" id="{72F4DA74-143C-4FCB-9205-A849F74AC36B}"/>
              </a:ext>
            </a:extLst>
          </p:cNvPr>
          <p:cNvSpPr>
            <a:spLocks noGrp="1"/>
          </p:cNvSpPr>
          <p:nvPr>
            <p:ph type="subTitle" idx="1"/>
          </p:nvPr>
        </p:nvSpPr>
        <p:spPr/>
        <p:txBody>
          <a:bodyPr/>
          <a:lstStyle/>
          <a:p>
            <a:r>
              <a:rPr lang="en-US" dirty="0"/>
              <a:t>An introduction to Brownfields and understanding the benefits of the Brownfields Program for your community </a:t>
            </a:r>
          </a:p>
        </p:txBody>
      </p:sp>
      <p:pic>
        <p:nvPicPr>
          <p:cNvPr id="6" name="Picture 1" descr="image001">
            <a:extLst>
              <a:ext uri="{FF2B5EF4-FFF2-40B4-BE49-F238E27FC236}">
                <a16:creationId xmlns:a16="http://schemas.microsoft.com/office/drawing/2014/main" id="{5B21197F-6414-4967-BDC1-A258F4D01F1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56351" y="659743"/>
            <a:ext cx="3672278" cy="29862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descr="A picture containing drawing&#10;&#10;Description automatically generated">
            <a:extLst>
              <a:ext uri="{FF2B5EF4-FFF2-40B4-BE49-F238E27FC236}">
                <a16:creationId xmlns:a16="http://schemas.microsoft.com/office/drawing/2014/main" id="{A20E417A-E286-4E0F-921C-8BB494A94C26}"/>
              </a:ext>
            </a:extLst>
          </p:cNvPr>
          <p:cNvPicPr>
            <a:picLocks noChangeAspect="1"/>
          </p:cNvPicPr>
          <p:nvPr/>
        </p:nvPicPr>
        <p:blipFill rotWithShape="1">
          <a:blip r:embed="rId4"/>
          <a:srcRect r="38165" b="50000"/>
          <a:stretch/>
        </p:blipFill>
        <p:spPr>
          <a:xfrm>
            <a:off x="10116424" y="6008259"/>
            <a:ext cx="1666045" cy="530764"/>
          </a:xfrm>
          <a:prstGeom prst="rect">
            <a:avLst/>
          </a:prstGeom>
        </p:spPr>
      </p:pic>
    </p:spTree>
    <p:extLst>
      <p:ext uri="{BB962C8B-B14F-4D97-AF65-F5344CB8AC3E}">
        <p14:creationId xmlns:p14="http://schemas.microsoft.com/office/powerpoint/2010/main" val="409625174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51F07D-E47A-406A-B6B9-A0375505D0A4}"/>
              </a:ext>
            </a:extLst>
          </p:cNvPr>
          <p:cNvSpPr>
            <a:spLocks noGrp="1"/>
          </p:cNvSpPr>
          <p:nvPr>
            <p:ph type="title"/>
          </p:nvPr>
        </p:nvSpPr>
        <p:spPr>
          <a:xfrm>
            <a:off x="2592925" y="376460"/>
            <a:ext cx="8911687" cy="1280890"/>
          </a:xfrm>
        </p:spPr>
        <p:txBody>
          <a:bodyPr/>
          <a:lstStyle/>
          <a:p>
            <a:r>
              <a:rPr lang="en-US"/>
              <a:t>Brownfields Assistance and Funding Opportunities</a:t>
            </a:r>
          </a:p>
        </p:txBody>
      </p:sp>
      <p:graphicFrame>
        <p:nvGraphicFramePr>
          <p:cNvPr id="5" name="Content Placeholder 4">
            <a:extLst>
              <a:ext uri="{FF2B5EF4-FFF2-40B4-BE49-F238E27FC236}">
                <a16:creationId xmlns:a16="http://schemas.microsoft.com/office/drawing/2014/main" id="{A4A71562-416E-4F66-88AA-2410723E90AB}"/>
              </a:ext>
            </a:extLst>
          </p:cNvPr>
          <p:cNvGraphicFramePr>
            <a:graphicFrameLocks noGrp="1"/>
          </p:cNvGraphicFramePr>
          <p:nvPr>
            <p:ph idx="1"/>
            <p:extLst>
              <p:ext uri="{D42A27DB-BD31-4B8C-83A1-F6EECF244321}">
                <p14:modId xmlns:p14="http://schemas.microsoft.com/office/powerpoint/2010/main" val="1453579391"/>
              </p:ext>
            </p:extLst>
          </p:nvPr>
        </p:nvGraphicFramePr>
        <p:xfrm>
          <a:off x="1640156" y="1390650"/>
          <a:ext cx="9046894" cy="536257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7" name="Picture 6" descr="Hi-res White Horizontal EPA.gif">
            <a:extLst>
              <a:ext uri="{FF2B5EF4-FFF2-40B4-BE49-F238E27FC236}">
                <a16:creationId xmlns:a16="http://schemas.microsoft.com/office/drawing/2014/main" id="{90495FF6-FA5B-4B45-AC14-8D95876363B6}"/>
              </a:ext>
            </a:extLst>
          </p:cNvPr>
          <p:cNvPicPr>
            <a:picLocks noChangeAspect="1"/>
          </p:cNvPicPr>
          <p:nvPr/>
        </p:nvPicPr>
        <p:blipFill>
          <a:blip r:embed="rId8" cstate="print"/>
          <a:srcRect r="56667"/>
          <a:stretch>
            <a:fillRect/>
          </a:stretch>
        </p:blipFill>
        <p:spPr>
          <a:xfrm>
            <a:off x="5492951" y="3985176"/>
            <a:ext cx="1341304" cy="440223"/>
          </a:xfrm>
          <a:prstGeom prst="rect">
            <a:avLst/>
          </a:prstGeom>
        </p:spPr>
      </p:pic>
      <p:pic>
        <p:nvPicPr>
          <p:cNvPr id="6" name="Picture 5" descr="A picture containing drawing&#10;&#10;Description automatically generated">
            <a:extLst>
              <a:ext uri="{FF2B5EF4-FFF2-40B4-BE49-F238E27FC236}">
                <a16:creationId xmlns:a16="http://schemas.microsoft.com/office/drawing/2014/main" id="{46F9D7D8-F2FC-4F2F-B7EF-532763666568}"/>
              </a:ext>
            </a:extLst>
          </p:cNvPr>
          <p:cNvPicPr>
            <a:picLocks noChangeAspect="1"/>
          </p:cNvPicPr>
          <p:nvPr/>
        </p:nvPicPr>
        <p:blipFill rotWithShape="1">
          <a:blip r:embed="rId9"/>
          <a:srcRect r="38165" b="50000"/>
          <a:stretch/>
        </p:blipFill>
        <p:spPr>
          <a:xfrm>
            <a:off x="10116424" y="6008259"/>
            <a:ext cx="1666045" cy="530764"/>
          </a:xfrm>
          <a:prstGeom prst="rect">
            <a:avLst/>
          </a:prstGeom>
        </p:spPr>
      </p:pic>
    </p:spTree>
    <p:extLst>
      <p:ext uri="{BB962C8B-B14F-4D97-AF65-F5344CB8AC3E}">
        <p14:creationId xmlns:p14="http://schemas.microsoft.com/office/powerpoint/2010/main" val="208362948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13E91C-DDB5-4B27-B5CD-DB5F41D6C3F5}"/>
              </a:ext>
            </a:extLst>
          </p:cNvPr>
          <p:cNvSpPr>
            <a:spLocks noGrp="1"/>
          </p:cNvSpPr>
          <p:nvPr>
            <p:ph type="title"/>
          </p:nvPr>
        </p:nvSpPr>
        <p:spPr>
          <a:xfrm>
            <a:off x="2589212" y="180580"/>
            <a:ext cx="8915401" cy="1280890"/>
          </a:xfrm>
        </p:spPr>
        <p:txBody>
          <a:bodyPr/>
          <a:lstStyle/>
          <a:p>
            <a:r>
              <a:rPr lang="en-US"/>
              <a:t>Brownfields Assistance Opportunities – Eligible Applicants </a:t>
            </a:r>
          </a:p>
        </p:txBody>
      </p:sp>
      <p:graphicFrame>
        <p:nvGraphicFramePr>
          <p:cNvPr id="5" name="Content Placeholder 4">
            <a:extLst>
              <a:ext uri="{FF2B5EF4-FFF2-40B4-BE49-F238E27FC236}">
                <a16:creationId xmlns:a16="http://schemas.microsoft.com/office/drawing/2014/main" id="{E0048B5D-EA64-47AB-B0D8-BF868B271B36}"/>
              </a:ext>
            </a:extLst>
          </p:cNvPr>
          <p:cNvGraphicFramePr>
            <a:graphicFrameLocks noGrp="1"/>
          </p:cNvGraphicFramePr>
          <p:nvPr>
            <p:ph idx="1"/>
            <p:extLst>
              <p:ext uri="{D42A27DB-BD31-4B8C-83A1-F6EECF244321}">
                <p14:modId xmlns:p14="http://schemas.microsoft.com/office/powerpoint/2010/main" val="3949796955"/>
              </p:ext>
            </p:extLst>
          </p:nvPr>
        </p:nvGraphicFramePr>
        <p:xfrm>
          <a:off x="598487" y="1387129"/>
          <a:ext cx="11268075" cy="501967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6" name="Picture 5" descr="A picture containing drawing&#10;&#10;Description automatically generated">
            <a:extLst>
              <a:ext uri="{FF2B5EF4-FFF2-40B4-BE49-F238E27FC236}">
                <a16:creationId xmlns:a16="http://schemas.microsoft.com/office/drawing/2014/main" id="{73A2A02B-0380-4A1D-8DC7-9E581820F6C1}"/>
              </a:ext>
            </a:extLst>
          </p:cNvPr>
          <p:cNvPicPr>
            <a:picLocks noChangeAspect="1"/>
          </p:cNvPicPr>
          <p:nvPr/>
        </p:nvPicPr>
        <p:blipFill rotWithShape="1">
          <a:blip r:embed="rId7"/>
          <a:srcRect r="38165" b="50000"/>
          <a:stretch/>
        </p:blipFill>
        <p:spPr>
          <a:xfrm>
            <a:off x="10116424" y="6008259"/>
            <a:ext cx="1666045" cy="530764"/>
          </a:xfrm>
          <a:prstGeom prst="rect">
            <a:avLst/>
          </a:prstGeom>
        </p:spPr>
      </p:pic>
    </p:spTree>
    <p:extLst>
      <p:ext uri="{BB962C8B-B14F-4D97-AF65-F5344CB8AC3E}">
        <p14:creationId xmlns:p14="http://schemas.microsoft.com/office/powerpoint/2010/main" val="405114925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C460C9-1E76-4D80-ADF1-FD2F46B6B123}"/>
              </a:ext>
            </a:extLst>
          </p:cNvPr>
          <p:cNvSpPr>
            <a:spLocks noGrp="1"/>
          </p:cNvSpPr>
          <p:nvPr>
            <p:ph type="title"/>
          </p:nvPr>
        </p:nvSpPr>
        <p:spPr/>
        <p:txBody>
          <a:bodyPr/>
          <a:lstStyle/>
          <a:p>
            <a:r>
              <a:rPr lang="en-US"/>
              <a:t>Brownfields Assistance – Potential Contaminants </a:t>
            </a:r>
          </a:p>
        </p:txBody>
      </p:sp>
      <p:graphicFrame>
        <p:nvGraphicFramePr>
          <p:cNvPr id="6" name="Content Placeholder 5">
            <a:extLst>
              <a:ext uri="{FF2B5EF4-FFF2-40B4-BE49-F238E27FC236}">
                <a16:creationId xmlns:a16="http://schemas.microsoft.com/office/drawing/2014/main" id="{166CB900-00BB-4E15-BC1F-5CAD61B3065F}"/>
              </a:ext>
            </a:extLst>
          </p:cNvPr>
          <p:cNvGraphicFramePr>
            <a:graphicFrameLocks noGrp="1"/>
          </p:cNvGraphicFramePr>
          <p:nvPr>
            <p:ph idx="1"/>
            <p:extLst>
              <p:ext uri="{D42A27DB-BD31-4B8C-83A1-F6EECF244321}">
                <p14:modId xmlns:p14="http://schemas.microsoft.com/office/powerpoint/2010/main" val="3012158936"/>
              </p:ext>
            </p:extLst>
          </p:nvPr>
        </p:nvGraphicFramePr>
        <p:xfrm>
          <a:off x="687388" y="1655854"/>
          <a:ext cx="11183938" cy="475095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 name="Picture 4" descr="A picture containing drawing&#10;&#10;Description automatically generated">
            <a:extLst>
              <a:ext uri="{FF2B5EF4-FFF2-40B4-BE49-F238E27FC236}">
                <a16:creationId xmlns:a16="http://schemas.microsoft.com/office/drawing/2014/main" id="{90822977-245A-4CE2-8A4E-7393CE3C8BBB}"/>
              </a:ext>
            </a:extLst>
          </p:cNvPr>
          <p:cNvPicPr>
            <a:picLocks noChangeAspect="1"/>
          </p:cNvPicPr>
          <p:nvPr/>
        </p:nvPicPr>
        <p:blipFill rotWithShape="1">
          <a:blip r:embed="rId7"/>
          <a:srcRect r="38165" b="50000"/>
          <a:stretch/>
        </p:blipFill>
        <p:spPr>
          <a:xfrm>
            <a:off x="10116424" y="6008259"/>
            <a:ext cx="1666045" cy="530764"/>
          </a:xfrm>
          <a:prstGeom prst="rect">
            <a:avLst/>
          </a:prstGeom>
        </p:spPr>
      </p:pic>
    </p:spTree>
    <p:extLst>
      <p:ext uri="{BB962C8B-B14F-4D97-AF65-F5344CB8AC3E}">
        <p14:creationId xmlns:p14="http://schemas.microsoft.com/office/powerpoint/2010/main" val="228651848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D7490E-68EB-4B73-BDA2-52551F1BB36B}"/>
              </a:ext>
            </a:extLst>
          </p:cNvPr>
          <p:cNvSpPr>
            <a:spLocks noGrp="1"/>
          </p:cNvSpPr>
          <p:nvPr>
            <p:ph type="title"/>
          </p:nvPr>
        </p:nvSpPr>
        <p:spPr>
          <a:xfrm>
            <a:off x="2592926" y="202050"/>
            <a:ext cx="8911687" cy="1280890"/>
          </a:xfrm>
        </p:spPr>
        <p:txBody>
          <a:bodyPr/>
          <a:lstStyle/>
          <a:p>
            <a:r>
              <a:rPr lang="en-US"/>
              <a:t>Not Eligible for Brownfields Assistance – Applicants and Contaminants</a:t>
            </a:r>
          </a:p>
        </p:txBody>
      </p:sp>
      <p:graphicFrame>
        <p:nvGraphicFramePr>
          <p:cNvPr id="6" name="Content Placeholder 5">
            <a:extLst>
              <a:ext uri="{FF2B5EF4-FFF2-40B4-BE49-F238E27FC236}">
                <a16:creationId xmlns:a16="http://schemas.microsoft.com/office/drawing/2014/main" id="{59925A52-C1D1-48B2-B6A9-056A99DFDFF5}"/>
              </a:ext>
            </a:extLst>
          </p:cNvPr>
          <p:cNvGraphicFramePr>
            <a:graphicFrameLocks noGrp="1"/>
          </p:cNvGraphicFramePr>
          <p:nvPr>
            <p:ph idx="1"/>
            <p:extLst>
              <p:ext uri="{D42A27DB-BD31-4B8C-83A1-F6EECF244321}">
                <p14:modId xmlns:p14="http://schemas.microsoft.com/office/powerpoint/2010/main" val="2684252955"/>
              </p:ext>
            </p:extLst>
          </p:nvPr>
        </p:nvGraphicFramePr>
        <p:xfrm>
          <a:off x="1723316" y="1482940"/>
          <a:ext cx="8393114" cy="506877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 name="Picture 4" descr="A picture containing drawing&#10;&#10;Description automatically generated">
            <a:extLst>
              <a:ext uri="{FF2B5EF4-FFF2-40B4-BE49-F238E27FC236}">
                <a16:creationId xmlns:a16="http://schemas.microsoft.com/office/drawing/2014/main" id="{AB921F5B-7B02-4BC9-BAB9-425FC2A5C5C5}"/>
              </a:ext>
            </a:extLst>
          </p:cNvPr>
          <p:cNvPicPr>
            <a:picLocks noChangeAspect="1"/>
          </p:cNvPicPr>
          <p:nvPr/>
        </p:nvPicPr>
        <p:blipFill rotWithShape="1">
          <a:blip r:embed="rId7"/>
          <a:srcRect r="38165" b="50000"/>
          <a:stretch/>
        </p:blipFill>
        <p:spPr>
          <a:xfrm>
            <a:off x="10116424" y="6008259"/>
            <a:ext cx="1666045" cy="530764"/>
          </a:xfrm>
          <a:prstGeom prst="rect">
            <a:avLst/>
          </a:prstGeom>
        </p:spPr>
      </p:pic>
    </p:spTree>
    <p:extLst>
      <p:ext uri="{BB962C8B-B14F-4D97-AF65-F5344CB8AC3E}">
        <p14:creationId xmlns:p14="http://schemas.microsoft.com/office/powerpoint/2010/main" val="410774282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351AAC-C045-4E86-ABFB-BB06C3466629}"/>
              </a:ext>
            </a:extLst>
          </p:cNvPr>
          <p:cNvSpPr>
            <a:spLocks noGrp="1"/>
          </p:cNvSpPr>
          <p:nvPr>
            <p:ph type="title"/>
          </p:nvPr>
        </p:nvSpPr>
        <p:spPr>
          <a:xfrm>
            <a:off x="1795955" y="711145"/>
            <a:ext cx="6134100" cy="699865"/>
          </a:xfrm>
        </p:spPr>
        <p:txBody>
          <a:bodyPr>
            <a:noAutofit/>
          </a:bodyPr>
          <a:lstStyle/>
          <a:p>
            <a:r>
              <a:rPr lang="en-US" sz="4000"/>
              <a:t>Liability Protection</a:t>
            </a:r>
          </a:p>
        </p:txBody>
      </p:sp>
      <p:sp>
        <p:nvSpPr>
          <p:cNvPr id="3" name="Content Placeholder 2">
            <a:extLst>
              <a:ext uri="{FF2B5EF4-FFF2-40B4-BE49-F238E27FC236}">
                <a16:creationId xmlns:a16="http://schemas.microsoft.com/office/drawing/2014/main" id="{FCDF71DD-1B81-409F-BFCF-BE81E1B5C855}"/>
              </a:ext>
            </a:extLst>
          </p:cNvPr>
          <p:cNvSpPr>
            <a:spLocks noGrp="1"/>
          </p:cNvSpPr>
          <p:nvPr>
            <p:ph idx="1"/>
          </p:nvPr>
        </p:nvSpPr>
        <p:spPr>
          <a:xfrm>
            <a:off x="1795955" y="2019300"/>
            <a:ext cx="8915400" cy="3777622"/>
          </a:xfrm>
        </p:spPr>
        <p:txBody>
          <a:bodyPr>
            <a:normAutofit fontScale="92500"/>
          </a:bodyPr>
          <a:lstStyle/>
          <a:p>
            <a:r>
              <a:rPr lang="en-US" sz="3200" b="1">
                <a:solidFill>
                  <a:srgbClr val="FF0000"/>
                </a:solidFill>
              </a:rPr>
              <a:t>IMPORTANT: </a:t>
            </a:r>
            <a:r>
              <a:rPr lang="en-US" sz="3200">
                <a:solidFill>
                  <a:schemeClr val="tx1"/>
                </a:solidFill>
              </a:rPr>
              <a:t>YOU MUST CONDUCT A PHASE I PRIOR TO THE ACQUISION OF PROPERTY </a:t>
            </a:r>
          </a:p>
          <a:p>
            <a:endParaRPr lang="en-US" sz="2800" b="1"/>
          </a:p>
          <a:p>
            <a:r>
              <a:rPr lang="en-US" sz="2800" b="1"/>
              <a:t>EXEMPTION</a:t>
            </a:r>
          </a:p>
          <a:p>
            <a:pPr marL="0" indent="0" algn="ctr">
              <a:buFont typeface="Wingdings" panose="05000000000000000000" pitchFamily="2" charset="2"/>
              <a:buNone/>
              <a:defRPr/>
            </a:pPr>
            <a:r>
              <a:rPr lang="en-US" sz="2800"/>
              <a:t>Publicly owned sites acquired prior to January 11, 2002 can apply for assessment and remediation (RLF and cleanup) grants as long as the entity is not responsible for the contamination.</a:t>
            </a:r>
          </a:p>
          <a:p>
            <a:pPr marL="457200" lvl="1" indent="0">
              <a:buNone/>
            </a:pPr>
            <a:endParaRPr lang="en-US" b="1">
              <a:solidFill>
                <a:srgbClr val="FF0000"/>
              </a:solidFill>
            </a:endParaRPr>
          </a:p>
        </p:txBody>
      </p:sp>
      <p:pic>
        <p:nvPicPr>
          <p:cNvPr id="5" name="Picture 4" descr="A picture containing drawing&#10;&#10;Description automatically generated">
            <a:extLst>
              <a:ext uri="{FF2B5EF4-FFF2-40B4-BE49-F238E27FC236}">
                <a16:creationId xmlns:a16="http://schemas.microsoft.com/office/drawing/2014/main" id="{BA4BB2F0-9146-4FB4-8FCE-6A7F3FAF5967}"/>
              </a:ext>
            </a:extLst>
          </p:cNvPr>
          <p:cNvPicPr>
            <a:picLocks noChangeAspect="1"/>
          </p:cNvPicPr>
          <p:nvPr/>
        </p:nvPicPr>
        <p:blipFill rotWithShape="1">
          <a:blip r:embed="rId3"/>
          <a:srcRect r="38165" b="50000"/>
          <a:stretch/>
        </p:blipFill>
        <p:spPr>
          <a:xfrm>
            <a:off x="10116424" y="6008259"/>
            <a:ext cx="1666045" cy="530764"/>
          </a:xfrm>
          <a:prstGeom prst="rect">
            <a:avLst/>
          </a:prstGeom>
        </p:spPr>
      </p:pic>
    </p:spTree>
    <p:extLst>
      <p:ext uri="{BB962C8B-B14F-4D97-AF65-F5344CB8AC3E}">
        <p14:creationId xmlns:p14="http://schemas.microsoft.com/office/powerpoint/2010/main" val="242687331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DC6B80-A1F4-4C0E-A972-C8B41EF9A628}"/>
              </a:ext>
            </a:extLst>
          </p:cNvPr>
          <p:cNvSpPr>
            <a:spLocks noGrp="1"/>
          </p:cNvSpPr>
          <p:nvPr>
            <p:ph type="title"/>
          </p:nvPr>
        </p:nvSpPr>
        <p:spPr>
          <a:xfrm>
            <a:off x="2037759" y="624110"/>
            <a:ext cx="8911687" cy="1280890"/>
          </a:xfrm>
        </p:spPr>
        <p:txBody>
          <a:bodyPr/>
          <a:lstStyle/>
          <a:p>
            <a:r>
              <a:rPr lang="en-US"/>
              <a:t>All Appropriate Inquiry = Phase I Environmental Site Assessment </a:t>
            </a:r>
          </a:p>
        </p:txBody>
      </p:sp>
      <p:sp>
        <p:nvSpPr>
          <p:cNvPr id="3" name="Content Placeholder 2">
            <a:extLst>
              <a:ext uri="{FF2B5EF4-FFF2-40B4-BE49-F238E27FC236}">
                <a16:creationId xmlns:a16="http://schemas.microsoft.com/office/drawing/2014/main" id="{D7A02F21-2DC8-4676-A2F0-CB120EE5F0B3}"/>
              </a:ext>
            </a:extLst>
          </p:cNvPr>
          <p:cNvSpPr>
            <a:spLocks noGrp="1"/>
          </p:cNvSpPr>
          <p:nvPr>
            <p:ph idx="1"/>
          </p:nvPr>
        </p:nvSpPr>
        <p:spPr>
          <a:xfrm>
            <a:off x="2034046" y="2456268"/>
            <a:ext cx="8915400" cy="3777622"/>
          </a:xfrm>
        </p:spPr>
        <p:txBody>
          <a:bodyPr>
            <a:normAutofit/>
          </a:bodyPr>
          <a:lstStyle/>
          <a:p>
            <a:r>
              <a:rPr lang="en-US" altLang="en-US" sz="2800"/>
              <a:t> All Appropriate Inquiry (AAI) or Phase I environmental site assessment (ESA) is the process of evaluating a property for potential environmental contamination and assessing potential liability for any contamination present at the property or </a:t>
            </a:r>
            <a:r>
              <a:rPr lang="en-US" altLang="en-US" sz="2800">
                <a:highlight>
                  <a:srgbClr val="FFFF00"/>
                </a:highlight>
              </a:rPr>
              <a:t>ASTM Standard E1527-13</a:t>
            </a:r>
            <a:r>
              <a:rPr lang="en-US" altLang="en-US" sz="2800"/>
              <a:t>. </a:t>
            </a:r>
            <a:endParaRPr lang="en-US" sz="2800"/>
          </a:p>
        </p:txBody>
      </p:sp>
      <p:pic>
        <p:nvPicPr>
          <p:cNvPr id="5" name="Picture 4" descr="A picture containing drawing&#10;&#10;Description automatically generated">
            <a:extLst>
              <a:ext uri="{FF2B5EF4-FFF2-40B4-BE49-F238E27FC236}">
                <a16:creationId xmlns:a16="http://schemas.microsoft.com/office/drawing/2014/main" id="{21C9B242-F236-4A8A-A6A4-91AE451ABBC2}"/>
              </a:ext>
            </a:extLst>
          </p:cNvPr>
          <p:cNvPicPr>
            <a:picLocks noChangeAspect="1"/>
          </p:cNvPicPr>
          <p:nvPr/>
        </p:nvPicPr>
        <p:blipFill rotWithShape="1">
          <a:blip r:embed="rId3"/>
          <a:srcRect r="38165" b="50000"/>
          <a:stretch/>
        </p:blipFill>
        <p:spPr>
          <a:xfrm>
            <a:off x="10116424" y="6008259"/>
            <a:ext cx="1666045" cy="530764"/>
          </a:xfrm>
          <a:prstGeom prst="rect">
            <a:avLst/>
          </a:prstGeom>
        </p:spPr>
      </p:pic>
    </p:spTree>
    <p:extLst>
      <p:ext uri="{BB962C8B-B14F-4D97-AF65-F5344CB8AC3E}">
        <p14:creationId xmlns:p14="http://schemas.microsoft.com/office/powerpoint/2010/main" val="166372407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1C7E91-B203-4A35-9613-11BB3218058B}"/>
              </a:ext>
            </a:extLst>
          </p:cNvPr>
          <p:cNvSpPr>
            <a:spLocks noGrp="1"/>
          </p:cNvSpPr>
          <p:nvPr>
            <p:ph type="title"/>
          </p:nvPr>
        </p:nvSpPr>
        <p:spPr>
          <a:xfrm>
            <a:off x="2372208" y="852710"/>
            <a:ext cx="8911687" cy="1280890"/>
          </a:xfrm>
        </p:spPr>
        <p:txBody>
          <a:bodyPr/>
          <a:lstStyle/>
          <a:p>
            <a:r>
              <a:rPr lang="en-US"/>
              <a:t>State Brownfields Programs</a:t>
            </a:r>
          </a:p>
        </p:txBody>
      </p:sp>
      <p:sp>
        <p:nvSpPr>
          <p:cNvPr id="3" name="Content Placeholder 2">
            <a:extLst>
              <a:ext uri="{FF2B5EF4-FFF2-40B4-BE49-F238E27FC236}">
                <a16:creationId xmlns:a16="http://schemas.microsoft.com/office/drawing/2014/main" id="{8474172D-1E92-4B19-9F51-D6354298B62A}"/>
              </a:ext>
            </a:extLst>
          </p:cNvPr>
          <p:cNvSpPr>
            <a:spLocks noGrp="1"/>
          </p:cNvSpPr>
          <p:nvPr>
            <p:ph idx="1"/>
          </p:nvPr>
        </p:nvSpPr>
        <p:spPr>
          <a:xfrm>
            <a:off x="2368495" y="2138855"/>
            <a:ext cx="8915400" cy="3777622"/>
          </a:xfrm>
        </p:spPr>
        <p:txBody>
          <a:bodyPr/>
          <a:lstStyle/>
          <a:p>
            <a:r>
              <a:rPr lang="en-US" sz="2800"/>
              <a:t>Are the technical decision makers</a:t>
            </a:r>
          </a:p>
          <a:p>
            <a:pPr marL="0" indent="0">
              <a:buNone/>
            </a:pPr>
            <a:endParaRPr lang="en-US" sz="2800"/>
          </a:p>
          <a:p>
            <a:r>
              <a:rPr lang="en-US" sz="2800"/>
              <a:t>Provide State Environmental Liability Protection</a:t>
            </a:r>
          </a:p>
          <a:p>
            <a:pPr marL="0" indent="0">
              <a:buNone/>
            </a:pPr>
            <a:endParaRPr lang="en-US" sz="2800"/>
          </a:p>
          <a:p>
            <a:r>
              <a:rPr lang="en-US" sz="2800"/>
              <a:t>Are a key partner with the EPA</a:t>
            </a:r>
          </a:p>
          <a:p>
            <a:endParaRPr lang="en-US"/>
          </a:p>
        </p:txBody>
      </p:sp>
      <p:pic>
        <p:nvPicPr>
          <p:cNvPr id="5" name="Picture 4" descr="A picture containing drawing&#10;&#10;Description automatically generated">
            <a:extLst>
              <a:ext uri="{FF2B5EF4-FFF2-40B4-BE49-F238E27FC236}">
                <a16:creationId xmlns:a16="http://schemas.microsoft.com/office/drawing/2014/main" id="{88D1C356-6780-4D9F-9988-AA468015AC81}"/>
              </a:ext>
            </a:extLst>
          </p:cNvPr>
          <p:cNvPicPr>
            <a:picLocks noChangeAspect="1"/>
          </p:cNvPicPr>
          <p:nvPr/>
        </p:nvPicPr>
        <p:blipFill rotWithShape="1">
          <a:blip r:embed="rId3"/>
          <a:srcRect r="38165" b="50000"/>
          <a:stretch/>
        </p:blipFill>
        <p:spPr>
          <a:xfrm>
            <a:off x="10116424" y="6008259"/>
            <a:ext cx="1666045" cy="530764"/>
          </a:xfrm>
          <a:prstGeom prst="rect">
            <a:avLst/>
          </a:prstGeom>
        </p:spPr>
      </p:pic>
    </p:spTree>
    <p:extLst>
      <p:ext uri="{BB962C8B-B14F-4D97-AF65-F5344CB8AC3E}">
        <p14:creationId xmlns:p14="http://schemas.microsoft.com/office/powerpoint/2010/main" val="193693024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EC1BC3-9CCE-4E9F-B841-C46FECDBCF58}"/>
              </a:ext>
            </a:extLst>
          </p:cNvPr>
          <p:cNvSpPr>
            <a:spLocks noGrp="1"/>
          </p:cNvSpPr>
          <p:nvPr>
            <p:ph type="title"/>
          </p:nvPr>
        </p:nvSpPr>
        <p:spPr/>
        <p:txBody>
          <a:bodyPr>
            <a:normAutofit/>
          </a:bodyPr>
          <a:lstStyle/>
          <a:p>
            <a:r>
              <a:rPr lang="en-US"/>
              <a:t>Targeted Brownfields Assessments and State and Tribal Response Program</a:t>
            </a:r>
          </a:p>
        </p:txBody>
      </p:sp>
      <p:sp>
        <p:nvSpPr>
          <p:cNvPr id="4" name="Content Placeholder 3">
            <a:extLst>
              <a:ext uri="{FF2B5EF4-FFF2-40B4-BE49-F238E27FC236}">
                <a16:creationId xmlns:a16="http://schemas.microsoft.com/office/drawing/2014/main" id="{3D4726A0-9074-43A8-9300-0E0837FB6A0B}"/>
              </a:ext>
            </a:extLst>
          </p:cNvPr>
          <p:cNvSpPr>
            <a:spLocks noGrp="1"/>
          </p:cNvSpPr>
          <p:nvPr>
            <p:ph sz="half" idx="1"/>
          </p:nvPr>
        </p:nvSpPr>
        <p:spPr>
          <a:xfrm>
            <a:off x="2000252" y="2126222"/>
            <a:ext cx="4313864" cy="3777622"/>
          </a:xfrm>
        </p:spPr>
        <p:txBody>
          <a:bodyPr/>
          <a:lstStyle/>
          <a:p>
            <a:r>
              <a:rPr lang="en-US"/>
              <a:t>Targeted Brownfields Assessments (TBA)</a:t>
            </a:r>
          </a:p>
          <a:p>
            <a:pPr lvl="1"/>
            <a:r>
              <a:rPr lang="en-US"/>
              <a:t>Provided by EPA or State, free of charge</a:t>
            </a:r>
          </a:p>
          <a:p>
            <a:pPr lvl="2"/>
            <a:r>
              <a:rPr lang="en-US"/>
              <a:t>Area-wide inventories</a:t>
            </a:r>
          </a:p>
          <a:p>
            <a:pPr lvl="2"/>
            <a:r>
              <a:rPr lang="en-US"/>
              <a:t>Phase I – Research</a:t>
            </a:r>
          </a:p>
          <a:p>
            <a:pPr lvl="2"/>
            <a:r>
              <a:rPr lang="en-US"/>
              <a:t>Phase II – Sampling</a:t>
            </a:r>
          </a:p>
          <a:p>
            <a:pPr lvl="2"/>
            <a:r>
              <a:rPr lang="en-US"/>
              <a:t>Phase III – Cleanup Planning</a:t>
            </a:r>
          </a:p>
          <a:p>
            <a:pPr lvl="1"/>
            <a:r>
              <a:rPr lang="en-US"/>
              <a:t>Available year-round, performed by service contractors and managed by EPA or State</a:t>
            </a:r>
          </a:p>
        </p:txBody>
      </p:sp>
      <p:sp>
        <p:nvSpPr>
          <p:cNvPr id="5" name="Content Placeholder 4">
            <a:extLst>
              <a:ext uri="{FF2B5EF4-FFF2-40B4-BE49-F238E27FC236}">
                <a16:creationId xmlns:a16="http://schemas.microsoft.com/office/drawing/2014/main" id="{5BEA93D0-443D-4EFF-9C36-2679EAD92A5F}"/>
              </a:ext>
            </a:extLst>
          </p:cNvPr>
          <p:cNvSpPr>
            <a:spLocks noGrp="1"/>
          </p:cNvSpPr>
          <p:nvPr>
            <p:ph sz="half" idx="2"/>
          </p:nvPr>
        </p:nvSpPr>
        <p:spPr>
          <a:xfrm>
            <a:off x="7048767" y="2126222"/>
            <a:ext cx="4591722" cy="3777622"/>
          </a:xfrm>
        </p:spPr>
        <p:txBody>
          <a:bodyPr vert="horz" lIns="91440" tIns="45720" rIns="91440" bIns="45720" rtlCol="0" anchor="t">
            <a:normAutofit/>
          </a:bodyPr>
          <a:lstStyle/>
          <a:p>
            <a:r>
              <a:rPr lang="en-US"/>
              <a:t>State and Tribal Response Program </a:t>
            </a:r>
          </a:p>
          <a:p>
            <a:pPr lvl="1"/>
            <a:r>
              <a:rPr lang="en-US"/>
              <a:t>Funding is non-competitive</a:t>
            </a:r>
          </a:p>
          <a:p>
            <a:pPr lvl="1"/>
            <a:r>
              <a:rPr lang="en-US"/>
              <a:t>Awarded on an annual basis</a:t>
            </a:r>
          </a:p>
          <a:p>
            <a:pPr lvl="1"/>
            <a:r>
              <a:rPr lang="en-US"/>
              <a:t>Can also be used for limited site assessments or cleanups at brownfield sites</a:t>
            </a:r>
          </a:p>
          <a:p>
            <a:pPr lvl="1"/>
            <a:r>
              <a:rPr lang="en-US"/>
              <a:t>Purchase environmental insurance</a:t>
            </a:r>
          </a:p>
          <a:p>
            <a:pPr lvl="1"/>
            <a:r>
              <a:rPr lang="en-US"/>
              <a:t>Develop other insurance mechanisms for cleanup activities </a:t>
            </a:r>
          </a:p>
        </p:txBody>
      </p:sp>
      <p:pic>
        <p:nvPicPr>
          <p:cNvPr id="6" name="Picture 5" descr="A picture containing drawing&#10;&#10;Description automatically generated">
            <a:extLst>
              <a:ext uri="{FF2B5EF4-FFF2-40B4-BE49-F238E27FC236}">
                <a16:creationId xmlns:a16="http://schemas.microsoft.com/office/drawing/2014/main" id="{6ECD1142-4A27-49BA-AAC2-D260DE092E36}"/>
              </a:ext>
            </a:extLst>
          </p:cNvPr>
          <p:cNvPicPr>
            <a:picLocks noChangeAspect="1"/>
          </p:cNvPicPr>
          <p:nvPr/>
        </p:nvPicPr>
        <p:blipFill rotWithShape="1">
          <a:blip r:embed="rId3"/>
          <a:srcRect r="38165" b="50000"/>
          <a:stretch/>
        </p:blipFill>
        <p:spPr>
          <a:xfrm>
            <a:off x="10116424" y="6008259"/>
            <a:ext cx="1666045" cy="530764"/>
          </a:xfrm>
          <a:prstGeom prst="rect">
            <a:avLst/>
          </a:prstGeom>
        </p:spPr>
      </p:pic>
    </p:spTree>
    <p:extLst>
      <p:ext uri="{BB962C8B-B14F-4D97-AF65-F5344CB8AC3E}">
        <p14:creationId xmlns:p14="http://schemas.microsoft.com/office/powerpoint/2010/main" val="197553353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7DFB17-879A-45C7-BA1A-CF30B230840A}"/>
              </a:ext>
            </a:extLst>
          </p:cNvPr>
          <p:cNvSpPr>
            <a:spLocks noGrp="1"/>
          </p:cNvSpPr>
          <p:nvPr>
            <p:ph type="title"/>
          </p:nvPr>
        </p:nvSpPr>
        <p:spPr>
          <a:xfrm>
            <a:off x="9630104" y="261732"/>
            <a:ext cx="2435772" cy="1316712"/>
          </a:xfrm>
        </p:spPr>
        <p:txBody>
          <a:bodyPr vert="horz" lIns="91440" tIns="45720" rIns="91440" bIns="45720" rtlCol="0" anchor="ctr">
            <a:normAutofit fontScale="90000"/>
          </a:bodyPr>
          <a:lstStyle/>
          <a:p>
            <a:pPr algn="ctr"/>
            <a:r>
              <a:rPr lang="en-US">
                <a:solidFill>
                  <a:schemeClr val="bg1"/>
                </a:solidFill>
              </a:rPr>
              <a:t>Brownfield</a:t>
            </a:r>
            <a:br>
              <a:rPr lang="en-US">
                <a:solidFill>
                  <a:schemeClr val="bg1"/>
                </a:solidFill>
              </a:rPr>
            </a:br>
            <a:r>
              <a:rPr lang="en-US">
                <a:solidFill>
                  <a:schemeClr val="bg1"/>
                </a:solidFill>
              </a:rPr>
              <a:t>Resources &amp; Guides</a:t>
            </a:r>
          </a:p>
        </p:txBody>
      </p:sp>
      <p:sp>
        <p:nvSpPr>
          <p:cNvPr id="3" name="Content Placeholder 2">
            <a:extLst>
              <a:ext uri="{FF2B5EF4-FFF2-40B4-BE49-F238E27FC236}">
                <a16:creationId xmlns:a16="http://schemas.microsoft.com/office/drawing/2014/main" id="{BF505C82-F9B8-4132-B378-140347C4D935}"/>
              </a:ext>
            </a:extLst>
          </p:cNvPr>
          <p:cNvSpPr>
            <a:spLocks noGrp="1"/>
          </p:cNvSpPr>
          <p:nvPr>
            <p:ph sz="half" idx="1"/>
          </p:nvPr>
        </p:nvSpPr>
        <p:spPr>
          <a:xfrm>
            <a:off x="1741482" y="261732"/>
            <a:ext cx="6155266" cy="2655598"/>
          </a:xfrm>
        </p:spPr>
        <p:txBody>
          <a:bodyPr vert="horz" lIns="91440" tIns="45720" rIns="91440" bIns="45720" rtlCol="0" anchor="ctr">
            <a:normAutofit/>
          </a:bodyPr>
          <a:lstStyle/>
          <a:p>
            <a:pPr marL="0" indent="0">
              <a:buNone/>
            </a:pPr>
            <a:r>
              <a:rPr lang="en-US" sz="2800"/>
              <a:t>Links</a:t>
            </a:r>
          </a:p>
          <a:p>
            <a:r>
              <a:rPr lang="en-US" u="sng">
                <a:solidFill>
                  <a:schemeClr val="accent2"/>
                </a:solidFill>
                <a:hlinkClick r:id="rId2"/>
              </a:rPr>
              <a:t>Targeted Brownfields Assessments</a:t>
            </a:r>
            <a:r>
              <a:rPr lang="en-US" u="sng">
                <a:solidFill>
                  <a:schemeClr val="accent2"/>
                </a:solidFill>
              </a:rPr>
              <a:t> (TBA)</a:t>
            </a:r>
          </a:p>
          <a:p>
            <a:r>
              <a:rPr lang="en-US" u="sng">
                <a:solidFill>
                  <a:schemeClr val="accent2"/>
                </a:solidFill>
                <a:hlinkClick r:id="rId3"/>
              </a:rPr>
              <a:t>State and Tribal Response Program Grants</a:t>
            </a:r>
            <a:endParaRPr lang="en-US" u="sng">
              <a:solidFill>
                <a:schemeClr val="accent2"/>
              </a:solidFill>
            </a:endParaRPr>
          </a:p>
        </p:txBody>
      </p:sp>
      <p:sp>
        <p:nvSpPr>
          <p:cNvPr id="5" name="Rectangle 4">
            <a:extLst>
              <a:ext uri="{FF2B5EF4-FFF2-40B4-BE49-F238E27FC236}">
                <a16:creationId xmlns:a16="http://schemas.microsoft.com/office/drawing/2014/main" id="{A900D045-8A58-4AC8-B3CA-04CEBA116FB4}"/>
              </a:ext>
            </a:extLst>
          </p:cNvPr>
          <p:cNvSpPr/>
          <p:nvPr/>
        </p:nvSpPr>
        <p:spPr>
          <a:xfrm>
            <a:off x="1800748" y="2917330"/>
            <a:ext cx="6096000" cy="3139321"/>
          </a:xfrm>
          <a:prstGeom prst="rect">
            <a:avLst/>
          </a:prstGeom>
        </p:spPr>
        <p:txBody>
          <a:bodyPr lIns="91440" tIns="45720" rIns="91440" bIns="45720" anchor="t">
            <a:spAutoFit/>
          </a:bodyPr>
          <a:lstStyle/>
          <a:p>
            <a:pPr defTabSz="457200"/>
            <a:r>
              <a:rPr kumimoji="0" lang="it-IT" sz="1800" b="0" i="0" u="none" strike="noStrike" kern="1200" cap="none" spc="0" normalizeH="0" baseline="0" noProof="0">
                <a:ln>
                  <a:noFill/>
                </a:ln>
                <a:effectLst/>
                <a:uLnTx/>
                <a:uFillTx/>
              </a:rPr>
              <a:t>EPA Region 6 </a:t>
            </a:r>
            <a:r>
              <a:rPr lang="en-US"/>
              <a:t>Brownfields Program, </a:t>
            </a:r>
            <a:endParaRPr lang="en-US">
              <a:solidFill>
                <a:prstClr val="black"/>
              </a:solidFill>
            </a:endParaRPr>
          </a:p>
          <a:p>
            <a:pPr defTabSz="457200"/>
            <a:r>
              <a:rPr lang="en-US"/>
              <a:t>Targeted Brownfields Assessments Lead </a:t>
            </a:r>
            <a:endParaRPr lang="sv-SE"/>
          </a:p>
          <a:p>
            <a:pPr lvl="1" defTabSz="457200"/>
            <a:r>
              <a:rPr lang="en-US"/>
              <a:t>Roxanne Welch</a:t>
            </a:r>
          </a:p>
          <a:p>
            <a:pPr lvl="1" defTabSz="457200"/>
            <a:r>
              <a:rPr kumimoji="0" lang="en-US" b="0" i="0" u="none" strike="noStrike" kern="1200" cap="none" spc="0" normalizeH="0" baseline="0" noProof="0">
                <a:ln>
                  <a:noFill/>
                </a:ln>
                <a:effectLst/>
                <a:uLnTx/>
                <a:uFillTx/>
                <a:hlinkClick r:id="rId4"/>
              </a:rPr>
              <a:t>Welch.Roxanne@epa.gov</a:t>
            </a:r>
            <a:endParaRPr kumimoji="0" lang="en-US" b="0" i="0" u="none" strike="noStrike" kern="1200" cap="none" spc="0" normalizeH="0" baseline="0" noProof="0">
              <a:ln>
                <a:noFill/>
              </a:ln>
              <a:effectLst/>
              <a:uLnTx/>
              <a:uFillTx/>
            </a:endParaRPr>
          </a:p>
          <a:p>
            <a:pPr lvl="1" defTabSz="457200"/>
            <a:r>
              <a:rPr lang="en-US"/>
              <a:t>214-665-2235</a:t>
            </a:r>
            <a:endParaRPr lang="sv-SE"/>
          </a:p>
          <a:p>
            <a:pPr lvl="1" defTabSz="457200"/>
            <a:endParaRPr lang="sv-SE"/>
          </a:p>
          <a:p>
            <a:r>
              <a:rPr lang="en-US"/>
              <a:t>EPA Region 6 Brownfields Program</a:t>
            </a:r>
          </a:p>
          <a:p>
            <a:r>
              <a:rPr lang="en-US"/>
              <a:t>State/Tribal Coordinator for 128(a) Grant</a:t>
            </a:r>
          </a:p>
          <a:p>
            <a:r>
              <a:rPr lang="en-US"/>
              <a:t>	Elizabeth Reyes</a:t>
            </a:r>
          </a:p>
          <a:p>
            <a:r>
              <a:rPr lang="en-US"/>
              <a:t>	</a:t>
            </a:r>
            <a:r>
              <a:rPr lang="en-US">
                <a:hlinkClick r:id="rId5"/>
              </a:rPr>
              <a:t>Reyes.Elizabeth@epa.gov</a:t>
            </a:r>
            <a:r>
              <a:rPr lang="en-US"/>
              <a:t> </a:t>
            </a:r>
          </a:p>
          <a:p>
            <a:r>
              <a:rPr lang="en-US"/>
              <a:t>	214-665-3163</a:t>
            </a:r>
            <a:endParaRPr lang="sv-SE"/>
          </a:p>
        </p:txBody>
      </p:sp>
      <p:pic>
        <p:nvPicPr>
          <p:cNvPr id="6" name="Picture 5" descr="A picture containing drawing&#10;&#10;Description automatically generated">
            <a:extLst>
              <a:ext uri="{FF2B5EF4-FFF2-40B4-BE49-F238E27FC236}">
                <a16:creationId xmlns:a16="http://schemas.microsoft.com/office/drawing/2014/main" id="{36CE8634-AD77-481C-AADF-6C5C8772AFFC}"/>
              </a:ext>
            </a:extLst>
          </p:cNvPr>
          <p:cNvPicPr>
            <a:picLocks noChangeAspect="1"/>
          </p:cNvPicPr>
          <p:nvPr/>
        </p:nvPicPr>
        <p:blipFill rotWithShape="1">
          <a:blip r:embed="rId6"/>
          <a:srcRect r="38165" b="50000"/>
          <a:stretch/>
        </p:blipFill>
        <p:spPr>
          <a:xfrm>
            <a:off x="10116424" y="6008259"/>
            <a:ext cx="1666045" cy="530764"/>
          </a:xfrm>
          <a:prstGeom prst="rect">
            <a:avLst/>
          </a:prstGeom>
        </p:spPr>
      </p:pic>
    </p:spTree>
    <p:extLst>
      <p:ext uri="{BB962C8B-B14F-4D97-AF65-F5344CB8AC3E}">
        <p14:creationId xmlns:p14="http://schemas.microsoft.com/office/powerpoint/2010/main" val="300221553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A83E03-34F3-4EE8-B0E8-1BFC7D131E24}"/>
              </a:ext>
            </a:extLst>
          </p:cNvPr>
          <p:cNvSpPr>
            <a:spLocks noGrp="1"/>
          </p:cNvSpPr>
          <p:nvPr>
            <p:ph type="title"/>
          </p:nvPr>
        </p:nvSpPr>
        <p:spPr>
          <a:xfrm>
            <a:off x="1812430" y="528301"/>
            <a:ext cx="9795643" cy="1077229"/>
          </a:xfrm>
        </p:spPr>
        <p:txBody>
          <a:bodyPr>
            <a:normAutofit fontScale="90000"/>
          </a:bodyPr>
          <a:lstStyle/>
          <a:p>
            <a:r>
              <a:rPr lang="en-US"/>
              <a:t>Brownfields Technical Assistance </a:t>
            </a:r>
            <a:br>
              <a:rPr lang="en-US"/>
            </a:br>
            <a:r>
              <a:rPr lang="en-US" sz="2800"/>
              <a:t>Kansas State University – Technical Assistance for Brownfields (TAB)</a:t>
            </a:r>
            <a:br>
              <a:rPr lang="en-US"/>
            </a:br>
            <a:endParaRPr lang="en-US"/>
          </a:p>
        </p:txBody>
      </p:sp>
      <p:sp>
        <p:nvSpPr>
          <p:cNvPr id="3" name="Content Placeholder 2">
            <a:extLst>
              <a:ext uri="{FF2B5EF4-FFF2-40B4-BE49-F238E27FC236}">
                <a16:creationId xmlns:a16="http://schemas.microsoft.com/office/drawing/2014/main" id="{F600E9B4-67A0-4738-87B8-B7E2F0E88A6C}"/>
              </a:ext>
            </a:extLst>
          </p:cNvPr>
          <p:cNvSpPr>
            <a:spLocks noGrp="1"/>
          </p:cNvSpPr>
          <p:nvPr>
            <p:ph idx="1"/>
          </p:nvPr>
        </p:nvSpPr>
        <p:spPr>
          <a:xfrm>
            <a:off x="2185972" y="2032837"/>
            <a:ext cx="9048557" cy="4374794"/>
          </a:xfrm>
        </p:spPr>
        <p:txBody>
          <a:bodyPr vert="horz" lIns="91440" tIns="45720" rIns="91440" bIns="45720" rtlCol="0" anchor="t">
            <a:normAutofit fontScale="92500" lnSpcReduction="20000"/>
          </a:bodyPr>
          <a:lstStyle/>
          <a:p>
            <a:pPr marL="0" indent="0">
              <a:buNone/>
            </a:pPr>
            <a:r>
              <a:rPr lang="en-US" sz="2200">
                <a:solidFill>
                  <a:schemeClr val="accent1">
                    <a:lumMod val="75000"/>
                  </a:schemeClr>
                </a:solidFill>
              </a:rPr>
              <a:t>TAB provides</a:t>
            </a:r>
            <a:r>
              <a:rPr lang="en-US" sz="2400">
                <a:solidFill>
                  <a:schemeClr val="accent1">
                    <a:lumMod val="75000"/>
                  </a:schemeClr>
                </a:solidFill>
              </a:rPr>
              <a:t> </a:t>
            </a:r>
            <a:r>
              <a:rPr lang="en-US" sz="2400" u="sng">
                <a:solidFill>
                  <a:schemeClr val="accent1">
                    <a:lumMod val="75000"/>
                  </a:schemeClr>
                </a:solidFill>
              </a:rPr>
              <a:t>technical assistance </a:t>
            </a:r>
            <a:r>
              <a:rPr lang="en-US" sz="2200">
                <a:solidFill>
                  <a:schemeClr val="accent1">
                    <a:lumMod val="75000"/>
                  </a:schemeClr>
                </a:solidFill>
              </a:rPr>
              <a:t>to</a:t>
            </a:r>
            <a:r>
              <a:rPr lang="en-US" sz="2400">
                <a:solidFill>
                  <a:schemeClr val="accent1">
                    <a:lumMod val="75000"/>
                  </a:schemeClr>
                </a:solidFill>
              </a:rPr>
              <a:t> </a:t>
            </a:r>
            <a:r>
              <a:rPr lang="en-US" sz="2200">
                <a:solidFill>
                  <a:schemeClr val="accent1">
                    <a:lumMod val="75000"/>
                  </a:schemeClr>
                </a:solidFill>
              </a:rPr>
              <a:t>communities and other stakeholders on brownfields issues to increase the community’s understanding and involvement in brownfields cleanup and revitalization and help to move brownfields sites toward cleanup and reuse.</a:t>
            </a:r>
            <a:endParaRPr lang="en-US">
              <a:solidFill>
                <a:schemeClr val="accent1">
                  <a:lumMod val="75000"/>
                </a:schemeClr>
              </a:solidFill>
            </a:endParaRPr>
          </a:p>
          <a:p>
            <a:pPr marL="0" indent="0">
              <a:spcBef>
                <a:spcPts val="1800"/>
              </a:spcBef>
              <a:buNone/>
            </a:pPr>
            <a:r>
              <a:rPr lang="en-US" sz="1900"/>
              <a:t>Project selections are contingent on available funding and management approval. KSU-TAB assistance is provided as a service, rather than a funding opportunity.</a:t>
            </a:r>
          </a:p>
          <a:p>
            <a:pPr marL="0" indent="0">
              <a:buNone/>
            </a:pPr>
            <a:endParaRPr lang="en-US"/>
          </a:p>
          <a:p>
            <a:pPr marL="0" indent="0">
              <a:buNone/>
            </a:pPr>
            <a:r>
              <a:rPr lang="en-US" sz="1900"/>
              <a:t>The basic types of activities provided include: </a:t>
            </a:r>
          </a:p>
          <a:p>
            <a:pPr>
              <a:buFont typeface="Arial" panose="020B0604020202020204" pitchFamily="34" charset="0"/>
              <a:buChar char="•"/>
            </a:pPr>
            <a:r>
              <a:rPr lang="en-US" sz="1900"/>
              <a:t>Advising on grant proposal preparation</a:t>
            </a:r>
          </a:p>
          <a:p>
            <a:pPr>
              <a:buFont typeface="Arial" panose="020B0604020202020204" pitchFamily="34" charset="0"/>
              <a:buChar char="•"/>
            </a:pPr>
            <a:r>
              <a:rPr lang="en-US" sz="1900"/>
              <a:t>Direct technical mentoring</a:t>
            </a:r>
          </a:p>
          <a:p>
            <a:pPr>
              <a:buFont typeface="Arial" panose="020B0604020202020204" pitchFamily="34" charset="0"/>
              <a:buChar char="•"/>
            </a:pPr>
            <a:r>
              <a:rPr lang="en-US" sz="1900"/>
              <a:t>Technical assistance workshops</a:t>
            </a:r>
          </a:p>
          <a:p>
            <a:pPr>
              <a:buFont typeface="Arial" panose="020B0604020202020204" pitchFamily="34" charset="0"/>
              <a:buChar char="•"/>
            </a:pPr>
            <a:r>
              <a:rPr lang="en-US" sz="1900"/>
              <a:t>Information sharing and education</a:t>
            </a:r>
          </a:p>
          <a:p>
            <a:pPr marL="0" indent="0">
              <a:buNone/>
            </a:pPr>
            <a:endParaRPr lang="en-US"/>
          </a:p>
          <a:p>
            <a:pPr marL="0" indent="0">
              <a:buNone/>
            </a:pPr>
            <a:endParaRPr lang="en-US"/>
          </a:p>
        </p:txBody>
      </p:sp>
      <p:pic>
        <p:nvPicPr>
          <p:cNvPr id="4" name="Picture 3">
            <a:extLst>
              <a:ext uri="{FF2B5EF4-FFF2-40B4-BE49-F238E27FC236}">
                <a16:creationId xmlns:a16="http://schemas.microsoft.com/office/drawing/2014/main" id="{4304BD60-4CF2-4E5D-9742-542933287F1F}"/>
              </a:ext>
            </a:extLst>
          </p:cNvPr>
          <p:cNvPicPr>
            <a:picLocks noChangeAspect="1"/>
          </p:cNvPicPr>
          <p:nvPr/>
        </p:nvPicPr>
        <p:blipFill>
          <a:blip r:embed="rId2"/>
          <a:stretch>
            <a:fillRect/>
          </a:stretch>
        </p:blipFill>
        <p:spPr>
          <a:xfrm>
            <a:off x="9274002" y="5346835"/>
            <a:ext cx="2712955" cy="1060796"/>
          </a:xfrm>
          <a:prstGeom prst="rect">
            <a:avLst/>
          </a:prstGeom>
        </p:spPr>
      </p:pic>
    </p:spTree>
    <p:extLst>
      <p:ext uri="{BB962C8B-B14F-4D97-AF65-F5344CB8AC3E}">
        <p14:creationId xmlns:p14="http://schemas.microsoft.com/office/powerpoint/2010/main" val="107335083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24EBB4-4135-409F-A920-DBF899E8C8BF}"/>
              </a:ext>
            </a:extLst>
          </p:cNvPr>
          <p:cNvSpPr>
            <a:spLocks noGrp="1"/>
          </p:cNvSpPr>
          <p:nvPr>
            <p:ph type="title"/>
          </p:nvPr>
        </p:nvSpPr>
        <p:spPr>
          <a:xfrm>
            <a:off x="2440525" y="677247"/>
            <a:ext cx="8911687" cy="955253"/>
          </a:xfrm>
        </p:spPr>
        <p:txBody>
          <a:bodyPr/>
          <a:lstStyle/>
          <a:p>
            <a:r>
              <a:rPr lang="en-US" dirty="0"/>
              <a:t>Brownfields – The Beginnings</a:t>
            </a:r>
          </a:p>
        </p:txBody>
      </p:sp>
      <p:sp>
        <p:nvSpPr>
          <p:cNvPr id="3" name="Content Placeholder 2">
            <a:extLst>
              <a:ext uri="{FF2B5EF4-FFF2-40B4-BE49-F238E27FC236}">
                <a16:creationId xmlns:a16="http://schemas.microsoft.com/office/drawing/2014/main" id="{CA248BDC-3E80-4531-B7C6-DCDC306ECC39}"/>
              </a:ext>
            </a:extLst>
          </p:cNvPr>
          <p:cNvSpPr>
            <a:spLocks noGrp="1"/>
          </p:cNvSpPr>
          <p:nvPr>
            <p:ph idx="1"/>
          </p:nvPr>
        </p:nvSpPr>
        <p:spPr>
          <a:xfrm>
            <a:off x="2440525" y="1905000"/>
            <a:ext cx="8915400" cy="3777622"/>
          </a:xfrm>
        </p:spPr>
        <p:txBody>
          <a:bodyPr vert="horz" lIns="91440" tIns="45720" rIns="91440" bIns="45720" rtlCol="0" anchor="t">
            <a:normAutofit/>
          </a:bodyPr>
          <a:lstStyle/>
          <a:p>
            <a:r>
              <a:rPr lang="en-US" sz="2400" dirty="0"/>
              <a:t>Brownfields were derived from the Superfund Law also officially known as the Comprehensive Environmental Response, Compensation, and Liability Act of 1980 (CERCLA)</a:t>
            </a:r>
          </a:p>
          <a:p>
            <a:pPr marL="0" indent="0">
              <a:buNone/>
            </a:pPr>
            <a:endParaRPr lang="en-US" sz="2400" dirty="0"/>
          </a:p>
          <a:p>
            <a:r>
              <a:rPr lang="en-US" sz="2400" dirty="0"/>
              <a:t>CERCLA is designed to assess and clean-up sites that are potentially contaminated with hazardous substances. </a:t>
            </a:r>
          </a:p>
        </p:txBody>
      </p:sp>
      <p:pic>
        <p:nvPicPr>
          <p:cNvPr id="7" name="Picture 6" descr="A picture containing drawing&#10;&#10;Description automatically generated">
            <a:extLst>
              <a:ext uri="{FF2B5EF4-FFF2-40B4-BE49-F238E27FC236}">
                <a16:creationId xmlns:a16="http://schemas.microsoft.com/office/drawing/2014/main" id="{89B1CB54-65DC-46C5-BC86-00E06FC0F85C}"/>
              </a:ext>
            </a:extLst>
          </p:cNvPr>
          <p:cNvPicPr>
            <a:picLocks noChangeAspect="1"/>
          </p:cNvPicPr>
          <p:nvPr/>
        </p:nvPicPr>
        <p:blipFill rotWithShape="1">
          <a:blip r:embed="rId3"/>
          <a:srcRect r="38165" b="50000"/>
          <a:stretch/>
        </p:blipFill>
        <p:spPr>
          <a:xfrm>
            <a:off x="10116424" y="6008259"/>
            <a:ext cx="1666045" cy="530764"/>
          </a:xfrm>
          <a:prstGeom prst="rect">
            <a:avLst/>
          </a:prstGeom>
        </p:spPr>
      </p:pic>
    </p:spTree>
    <p:extLst>
      <p:ext uri="{BB962C8B-B14F-4D97-AF65-F5344CB8AC3E}">
        <p14:creationId xmlns:p14="http://schemas.microsoft.com/office/powerpoint/2010/main" val="258634008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7DFB17-879A-45C7-BA1A-CF30B230840A}"/>
              </a:ext>
            </a:extLst>
          </p:cNvPr>
          <p:cNvSpPr>
            <a:spLocks noGrp="1"/>
          </p:cNvSpPr>
          <p:nvPr>
            <p:ph type="title"/>
          </p:nvPr>
        </p:nvSpPr>
        <p:spPr>
          <a:xfrm>
            <a:off x="9699170" y="1"/>
            <a:ext cx="2492829" cy="2171700"/>
          </a:xfrm>
        </p:spPr>
        <p:txBody>
          <a:bodyPr vert="horz" lIns="91440" tIns="45720" rIns="91440" bIns="45720" rtlCol="0" anchor="ctr">
            <a:normAutofit/>
          </a:bodyPr>
          <a:lstStyle/>
          <a:p>
            <a:pPr algn="ctr"/>
            <a:r>
              <a:rPr lang="en-US" sz="2800">
                <a:solidFill>
                  <a:schemeClr val="bg1"/>
                </a:solidFill>
              </a:rPr>
              <a:t>TAB</a:t>
            </a:r>
            <a:br>
              <a:rPr lang="en-US" sz="2800">
                <a:solidFill>
                  <a:schemeClr val="bg1"/>
                </a:solidFill>
              </a:rPr>
            </a:br>
            <a:r>
              <a:rPr lang="en-US" sz="2800">
                <a:solidFill>
                  <a:schemeClr val="bg1"/>
                </a:solidFill>
              </a:rPr>
              <a:t>Resources &amp; Guides</a:t>
            </a:r>
          </a:p>
        </p:txBody>
      </p:sp>
      <p:sp>
        <p:nvSpPr>
          <p:cNvPr id="3" name="Content Placeholder 2">
            <a:extLst>
              <a:ext uri="{FF2B5EF4-FFF2-40B4-BE49-F238E27FC236}">
                <a16:creationId xmlns:a16="http://schemas.microsoft.com/office/drawing/2014/main" id="{BF505C82-F9B8-4132-B378-140347C4D935}"/>
              </a:ext>
            </a:extLst>
          </p:cNvPr>
          <p:cNvSpPr>
            <a:spLocks noGrp="1"/>
          </p:cNvSpPr>
          <p:nvPr>
            <p:ph sz="half" idx="1"/>
          </p:nvPr>
        </p:nvSpPr>
        <p:spPr>
          <a:xfrm>
            <a:off x="1950802" y="694129"/>
            <a:ext cx="6155266" cy="2955144"/>
          </a:xfrm>
        </p:spPr>
        <p:txBody>
          <a:bodyPr vert="horz" lIns="91440" tIns="45720" rIns="91440" bIns="45720" rtlCol="0" anchor="ctr">
            <a:normAutofit/>
          </a:bodyPr>
          <a:lstStyle/>
          <a:p>
            <a:pPr marL="0" indent="0">
              <a:buNone/>
            </a:pPr>
            <a:r>
              <a:rPr lang="en-US" sz="2800"/>
              <a:t>Links</a:t>
            </a:r>
          </a:p>
          <a:p>
            <a:r>
              <a:rPr lang="en-US">
                <a:hlinkClick r:id="rId2"/>
              </a:rPr>
              <a:t>EPA KSU-TAB information </a:t>
            </a:r>
            <a:endParaRPr lang="en-US"/>
          </a:p>
          <a:p>
            <a:r>
              <a:rPr lang="en-US">
                <a:hlinkClick r:id="rId3"/>
              </a:rPr>
              <a:t>Kansas State University TAB Community Fact Sheet</a:t>
            </a:r>
            <a:endParaRPr lang="en-US"/>
          </a:p>
          <a:p>
            <a:r>
              <a:rPr lang="en-US">
                <a:hlinkClick r:id="rId4"/>
              </a:rPr>
              <a:t>TAB Program Webpage</a:t>
            </a:r>
            <a:endParaRPr lang="en-US"/>
          </a:p>
        </p:txBody>
      </p:sp>
      <p:sp>
        <p:nvSpPr>
          <p:cNvPr id="5" name="Rectangle 4">
            <a:extLst>
              <a:ext uri="{FF2B5EF4-FFF2-40B4-BE49-F238E27FC236}">
                <a16:creationId xmlns:a16="http://schemas.microsoft.com/office/drawing/2014/main" id="{A900D045-8A58-4AC8-B3CA-04CEBA116FB4}"/>
              </a:ext>
            </a:extLst>
          </p:cNvPr>
          <p:cNvSpPr/>
          <p:nvPr/>
        </p:nvSpPr>
        <p:spPr>
          <a:xfrm>
            <a:off x="1950802" y="3755362"/>
            <a:ext cx="6096000" cy="1200329"/>
          </a:xfrm>
          <a:prstGeom prst="rect">
            <a:avLst/>
          </a:prstGeom>
        </p:spPr>
        <p:txBody>
          <a:bodyPr>
            <a:spAutoFit/>
          </a:bodyPr>
          <a:lstStyle/>
          <a:p>
            <a:r>
              <a:rPr lang="sv-SE"/>
              <a:t>TAB Coordinator</a:t>
            </a:r>
          </a:p>
          <a:p>
            <a:pPr lvl="1"/>
            <a:r>
              <a:rPr lang="en-US"/>
              <a:t>Scott Nightingale</a:t>
            </a:r>
          </a:p>
          <a:p>
            <a:pPr lvl="1"/>
            <a:r>
              <a:rPr lang="en-US">
                <a:hlinkClick r:id="rId5"/>
              </a:rPr>
              <a:t>scottnight@ksu.edu</a:t>
            </a:r>
            <a:r>
              <a:rPr lang="en-US"/>
              <a:t> </a:t>
            </a:r>
          </a:p>
          <a:p>
            <a:pPr lvl="1"/>
            <a:r>
              <a:rPr lang="en-US"/>
              <a:t>(785) 532-6028</a:t>
            </a:r>
          </a:p>
        </p:txBody>
      </p:sp>
      <p:pic>
        <p:nvPicPr>
          <p:cNvPr id="6" name="Picture 5" descr="A picture containing drawing&#10;&#10;Description automatically generated">
            <a:extLst>
              <a:ext uri="{FF2B5EF4-FFF2-40B4-BE49-F238E27FC236}">
                <a16:creationId xmlns:a16="http://schemas.microsoft.com/office/drawing/2014/main" id="{988C9655-3256-4A73-80CC-CC2F3C00B8F2}"/>
              </a:ext>
            </a:extLst>
          </p:cNvPr>
          <p:cNvPicPr>
            <a:picLocks noChangeAspect="1"/>
          </p:cNvPicPr>
          <p:nvPr/>
        </p:nvPicPr>
        <p:blipFill rotWithShape="1">
          <a:blip r:embed="rId6"/>
          <a:srcRect r="38165" b="50000"/>
          <a:stretch/>
        </p:blipFill>
        <p:spPr>
          <a:xfrm>
            <a:off x="10116424" y="6008259"/>
            <a:ext cx="1666045" cy="530764"/>
          </a:xfrm>
          <a:prstGeom prst="rect">
            <a:avLst/>
          </a:prstGeom>
        </p:spPr>
      </p:pic>
    </p:spTree>
    <p:extLst>
      <p:ext uri="{BB962C8B-B14F-4D97-AF65-F5344CB8AC3E}">
        <p14:creationId xmlns:p14="http://schemas.microsoft.com/office/powerpoint/2010/main" val="196671011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2EBB9B-A138-4B58-B66E-2E27F889D82E}"/>
              </a:ext>
            </a:extLst>
          </p:cNvPr>
          <p:cNvSpPr>
            <a:spLocks noGrp="1"/>
          </p:cNvSpPr>
          <p:nvPr>
            <p:ph type="title"/>
          </p:nvPr>
        </p:nvSpPr>
        <p:spPr>
          <a:xfrm>
            <a:off x="2403739" y="946778"/>
            <a:ext cx="8911687" cy="1280890"/>
          </a:xfrm>
        </p:spPr>
        <p:txBody>
          <a:bodyPr/>
          <a:lstStyle/>
          <a:p>
            <a:r>
              <a:rPr lang="en-US"/>
              <a:t>Current Brownfields Grant Schedule</a:t>
            </a:r>
          </a:p>
        </p:txBody>
      </p:sp>
      <p:sp>
        <p:nvSpPr>
          <p:cNvPr id="3" name="Content Placeholder 2">
            <a:extLst>
              <a:ext uri="{FF2B5EF4-FFF2-40B4-BE49-F238E27FC236}">
                <a16:creationId xmlns:a16="http://schemas.microsoft.com/office/drawing/2014/main" id="{6AED5117-3BC3-4987-A81A-C7B264CDC9B6}"/>
              </a:ext>
            </a:extLst>
          </p:cNvPr>
          <p:cNvSpPr>
            <a:spLocks noGrp="1"/>
          </p:cNvSpPr>
          <p:nvPr>
            <p:ph idx="1"/>
          </p:nvPr>
        </p:nvSpPr>
        <p:spPr>
          <a:xfrm>
            <a:off x="2403739" y="2133600"/>
            <a:ext cx="8915400" cy="3777622"/>
          </a:xfrm>
        </p:spPr>
        <p:txBody>
          <a:bodyPr vert="horz" lIns="91440" tIns="45720" rIns="91440" bIns="45720" rtlCol="0" anchor="t">
            <a:normAutofit/>
          </a:bodyPr>
          <a:lstStyle/>
          <a:p>
            <a:r>
              <a:rPr lang="en-US" sz="2800"/>
              <a:t>Guidelines were posted in late August on grants.gov</a:t>
            </a:r>
          </a:p>
          <a:p>
            <a:r>
              <a:rPr lang="en-US" sz="2800"/>
              <a:t>Proposals due 28 October 2020</a:t>
            </a:r>
          </a:p>
          <a:p>
            <a:r>
              <a:rPr lang="en-US" sz="2800"/>
              <a:t>Anticipated announcement May 2021</a:t>
            </a:r>
          </a:p>
          <a:p>
            <a:r>
              <a:rPr lang="en-US" sz="2800"/>
              <a:t>Next anticipated grant solicitation October 2021</a:t>
            </a:r>
          </a:p>
        </p:txBody>
      </p:sp>
      <p:pic>
        <p:nvPicPr>
          <p:cNvPr id="4" name="Picture 3" descr="A picture containing drawing&#10;&#10;Description automatically generated">
            <a:extLst>
              <a:ext uri="{FF2B5EF4-FFF2-40B4-BE49-F238E27FC236}">
                <a16:creationId xmlns:a16="http://schemas.microsoft.com/office/drawing/2014/main" id="{92055F9F-FD84-40D8-A029-4A68BF572734}"/>
              </a:ext>
            </a:extLst>
          </p:cNvPr>
          <p:cNvPicPr>
            <a:picLocks noChangeAspect="1"/>
          </p:cNvPicPr>
          <p:nvPr/>
        </p:nvPicPr>
        <p:blipFill rotWithShape="1">
          <a:blip r:embed="rId2"/>
          <a:srcRect r="38165" b="50000"/>
          <a:stretch/>
        </p:blipFill>
        <p:spPr>
          <a:xfrm>
            <a:off x="10116424" y="6008259"/>
            <a:ext cx="1666045" cy="530764"/>
          </a:xfrm>
          <a:prstGeom prst="rect">
            <a:avLst/>
          </a:prstGeom>
        </p:spPr>
      </p:pic>
    </p:spTree>
    <p:extLst>
      <p:ext uri="{BB962C8B-B14F-4D97-AF65-F5344CB8AC3E}">
        <p14:creationId xmlns:p14="http://schemas.microsoft.com/office/powerpoint/2010/main" val="5698931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7619BA-78B3-4880-BF29-23C7D63A1962}"/>
              </a:ext>
            </a:extLst>
          </p:cNvPr>
          <p:cNvSpPr>
            <a:spLocks noGrp="1"/>
          </p:cNvSpPr>
          <p:nvPr>
            <p:ph type="title"/>
          </p:nvPr>
        </p:nvSpPr>
        <p:spPr>
          <a:xfrm>
            <a:off x="2589212" y="938918"/>
            <a:ext cx="8911687" cy="1280890"/>
          </a:xfrm>
        </p:spPr>
        <p:txBody>
          <a:bodyPr/>
          <a:lstStyle/>
          <a:p>
            <a:r>
              <a:rPr lang="en-US"/>
              <a:t>Recent Changes</a:t>
            </a:r>
          </a:p>
        </p:txBody>
      </p:sp>
      <p:sp>
        <p:nvSpPr>
          <p:cNvPr id="3" name="Content Placeholder 2">
            <a:extLst>
              <a:ext uri="{FF2B5EF4-FFF2-40B4-BE49-F238E27FC236}">
                <a16:creationId xmlns:a16="http://schemas.microsoft.com/office/drawing/2014/main" id="{5855CC18-0FBC-4DDF-B7D0-AE28FD2B3CB5}"/>
              </a:ext>
            </a:extLst>
          </p:cNvPr>
          <p:cNvSpPr>
            <a:spLocks noGrp="1"/>
          </p:cNvSpPr>
          <p:nvPr>
            <p:ph idx="1"/>
          </p:nvPr>
        </p:nvSpPr>
        <p:spPr>
          <a:xfrm>
            <a:off x="2589212" y="1905000"/>
            <a:ext cx="8915400" cy="3777622"/>
          </a:xfrm>
        </p:spPr>
        <p:txBody>
          <a:bodyPr>
            <a:normAutofit lnSpcReduction="10000"/>
          </a:bodyPr>
          <a:lstStyle/>
          <a:p>
            <a:r>
              <a:rPr lang="en-US" sz="2400"/>
              <a:t>One budget!!</a:t>
            </a:r>
          </a:p>
          <a:p>
            <a:pPr lvl="1"/>
            <a:r>
              <a:rPr lang="en-US" sz="2000"/>
              <a:t>Includes both hazardous and petroleum</a:t>
            </a:r>
          </a:p>
          <a:p>
            <a:r>
              <a:rPr lang="en-US" sz="2400"/>
              <a:t>More Federal Forms are part of application</a:t>
            </a:r>
          </a:p>
          <a:p>
            <a:pPr lvl="1"/>
            <a:r>
              <a:rPr lang="en-US" sz="2000"/>
              <a:t>Applications for Federal Assistance (SF-424)</a:t>
            </a:r>
          </a:p>
          <a:p>
            <a:pPr lvl="1"/>
            <a:r>
              <a:rPr lang="en-US" sz="2000"/>
              <a:t>Budget information for Non-Construction Programs (SF-424A)</a:t>
            </a:r>
          </a:p>
          <a:p>
            <a:pPr lvl="1"/>
            <a:r>
              <a:rPr lang="en-US" sz="2000"/>
              <a:t>Pre-award Compliance Review Report (EPA Form 4700-4)</a:t>
            </a:r>
          </a:p>
          <a:p>
            <a:pPr lvl="1"/>
            <a:r>
              <a:rPr lang="en-US" sz="2000"/>
              <a:t>EPA Key Contacts (Form 5700-54)</a:t>
            </a:r>
          </a:p>
          <a:p>
            <a:pPr lvl="1"/>
            <a:r>
              <a:rPr lang="en-US" sz="2000"/>
              <a:t>Narrative Information Sheet, the Narrative, and required attachments</a:t>
            </a:r>
          </a:p>
        </p:txBody>
      </p:sp>
      <p:pic>
        <p:nvPicPr>
          <p:cNvPr id="4" name="Picture 3" descr="A picture containing drawing&#10;&#10;Description automatically generated">
            <a:extLst>
              <a:ext uri="{FF2B5EF4-FFF2-40B4-BE49-F238E27FC236}">
                <a16:creationId xmlns:a16="http://schemas.microsoft.com/office/drawing/2014/main" id="{86022D4D-A2AB-4134-B9B0-DF3CD6A164AB}"/>
              </a:ext>
            </a:extLst>
          </p:cNvPr>
          <p:cNvPicPr>
            <a:picLocks noChangeAspect="1"/>
          </p:cNvPicPr>
          <p:nvPr/>
        </p:nvPicPr>
        <p:blipFill rotWithShape="1">
          <a:blip r:embed="rId2"/>
          <a:srcRect r="38165" b="50000"/>
          <a:stretch/>
        </p:blipFill>
        <p:spPr>
          <a:xfrm>
            <a:off x="10116424" y="6008259"/>
            <a:ext cx="1666045" cy="530764"/>
          </a:xfrm>
          <a:prstGeom prst="rect">
            <a:avLst/>
          </a:prstGeom>
        </p:spPr>
      </p:pic>
    </p:spTree>
    <p:extLst>
      <p:ext uri="{BB962C8B-B14F-4D97-AF65-F5344CB8AC3E}">
        <p14:creationId xmlns:p14="http://schemas.microsoft.com/office/powerpoint/2010/main" val="89380611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C5221F-BBBB-4FC9-87FD-43AD63A231B1}"/>
              </a:ext>
            </a:extLst>
          </p:cNvPr>
          <p:cNvSpPr>
            <a:spLocks noGrp="1"/>
          </p:cNvSpPr>
          <p:nvPr>
            <p:ph type="title"/>
          </p:nvPr>
        </p:nvSpPr>
        <p:spPr>
          <a:xfrm>
            <a:off x="2589212" y="852709"/>
            <a:ext cx="8911687" cy="1280890"/>
          </a:xfrm>
        </p:spPr>
        <p:txBody>
          <a:bodyPr/>
          <a:lstStyle/>
          <a:p>
            <a:r>
              <a:rPr lang="en-US"/>
              <a:t>Opportunity Zones</a:t>
            </a:r>
          </a:p>
        </p:txBody>
      </p:sp>
      <p:sp>
        <p:nvSpPr>
          <p:cNvPr id="3" name="Content Placeholder 2">
            <a:extLst>
              <a:ext uri="{FF2B5EF4-FFF2-40B4-BE49-F238E27FC236}">
                <a16:creationId xmlns:a16="http://schemas.microsoft.com/office/drawing/2014/main" id="{560CC347-FAC8-421C-B585-5EF5840AC7C8}"/>
              </a:ext>
            </a:extLst>
          </p:cNvPr>
          <p:cNvSpPr>
            <a:spLocks noGrp="1"/>
          </p:cNvSpPr>
          <p:nvPr>
            <p:ph idx="1"/>
          </p:nvPr>
        </p:nvSpPr>
        <p:spPr>
          <a:xfrm>
            <a:off x="2589212" y="2133599"/>
            <a:ext cx="7880154" cy="3404171"/>
          </a:xfrm>
        </p:spPr>
        <p:txBody>
          <a:bodyPr vert="horz" lIns="91440" tIns="45720" rIns="91440" bIns="45720" rtlCol="0" anchor="t">
            <a:normAutofit/>
          </a:bodyPr>
          <a:lstStyle/>
          <a:p>
            <a:r>
              <a:rPr lang="en-US" sz="2800"/>
              <a:t>If a site is in an OZ</a:t>
            </a:r>
          </a:p>
          <a:p>
            <a:r>
              <a:rPr lang="en-US" sz="2800"/>
              <a:t>Or, site redevelopment benefits an OZ</a:t>
            </a:r>
          </a:p>
          <a:p>
            <a:pPr lvl="1"/>
            <a:r>
              <a:rPr lang="en-US" sz="2400"/>
              <a:t>Discuss in proposal!</a:t>
            </a:r>
          </a:p>
          <a:p>
            <a:pPr indent="0"/>
            <a:endParaRPr lang="en-US" sz="2600"/>
          </a:p>
        </p:txBody>
      </p:sp>
      <p:pic>
        <p:nvPicPr>
          <p:cNvPr id="4" name="Picture 3" descr="A picture containing drawing&#10;&#10;Description automatically generated">
            <a:extLst>
              <a:ext uri="{FF2B5EF4-FFF2-40B4-BE49-F238E27FC236}">
                <a16:creationId xmlns:a16="http://schemas.microsoft.com/office/drawing/2014/main" id="{0944EDD4-9A27-4C74-A495-23C3DDB5FC3B}"/>
              </a:ext>
            </a:extLst>
          </p:cNvPr>
          <p:cNvPicPr>
            <a:picLocks noChangeAspect="1"/>
          </p:cNvPicPr>
          <p:nvPr/>
        </p:nvPicPr>
        <p:blipFill rotWithShape="1">
          <a:blip r:embed="rId2"/>
          <a:srcRect r="38165" b="50000"/>
          <a:stretch/>
        </p:blipFill>
        <p:spPr>
          <a:xfrm>
            <a:off x="10116424" y="6008259"/>
            <a:ext cx="1666045" cy="530764"/>
          </a:xfrm>
          <a:prstGeom prst="rect">
            <a:avLst/>
          </a:prstGeom>
        </p:spPr>
      </p:pic>
    </p:spTree>
    <p:extLst>
      <p:ext uri="{BB962C8B-B14F-4D97-AF65-F5344CB8AC3E}">
        <p14:creationId xmlns:p14="http://schemas.microsoft.com/office/powerpoint/2010/main" val="410028219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A2B2C2-289C-4E80-96AC-6F7CF84264FF}"/>
              </a:ext>
            </a:extLst>
          </p:cNvPr>
          <p:cNvSpPr>
            <a:spLocks noGrp="1"/>
          </p:cNvSpPr>
          <p:nvPr>
            <p:ph type="title"/>
          </p:nvPr>
        </p:nvSpPr>
        <p:spPr>
          <a:xfrm>
            <a:off x="2577667" y="959727"/>
            <a:ext cx="8911687" cy="1280890"/>
          </a:xfrm>
        </p:spPr>
        <p:txBody>
          <a:bodyPr/>
          <a:lstStyle/>
          <a:p>
            <a:r>
              <a:rPr lang="en-US"/>
              <a:t>Assessment Grant</a:t>
            </a:r>
          </a:p>
        </p:txBody>
      </p:sp>
      <p:sp>
        <p:nvSpPr>
          <p:cNvPr id="3" name="Content Placeholder 2">
            <a:extLst>
              <a:ext uri="{FF2B5EF4-FFF2-40B4-BE49-F238E27FC236}">
                <a16:creationId xmlns:a16="http://schemas.microsoft.com/office/drawing/2014/main" id="{9A263F8A-2FDB-4C4C-80C1-0D8DD28F58DD}"/>
              </a:ext>
            </a:extLst>
          </p:cNvPr>
          <p:cNvSpPr>
            <a:spLocks noGrp="1"/>
          </p:cNvSpPr>
          <p:nvPr>
            <p:ph idx="1"/>
          </p:nvPr>
        </p:nvSpPr>
        <p:spPr>
          <a:xfrm>
            <a:off x="2577667" y="1810327"/>
            <a:ext cx="8915400" cy="3777622"/>
          </a:xfrm>
        </p:spPr>
        <p:txBody>
          <a:bodyPr vert="horz" lIns="91440" tIns="45720" rIns="91440" bIns="45720" rtlCol="0" anchor="t">
            <a:normAutofit/>
          </a:bodyPr>
          <a:lstStyle/>
          <a:p>
            <a:r>
              <a:rPr lang="en-US" sz="2400"/>
              <a:t>Up to $300,000</a:t>
            </a:r>
          </a:p>
          <a:p>
            <a:r>
              <a:rPr lang="en-US" sz="2400"/>
              <a:t>Up to $600,000</a:t>
            </a:r>
          </a:p>
          <a:p>
            <a:pPr lvl="1"/>
            <a:r>
              <a:rPr lang="en-US" sz="2400"/>
              <a:t>Coalition of at least three eligible entities</a:t>
            </a:r>
          </a:p>
          <a:p>
            <a:r>
              <a:rPr lang="en-US" sz="2400"/>
              <a:t>Up to 50% of funds can be used for planning</a:t>
            </a:r>
          </a:p>
          <a:p>
            <a:r>
              <a:rPr lang="en-US" sz="2400"/>
              <a:t>Three-year project period</a:t>
            </a:r>
          </a:p>
        </p:txBody>
      </p:sp>
      <p:pic>
        <p:nvPicPr>
          <p:cNvPr id="4" name="Picture 3" descr="A picture containing drawing&#10;&#10;Description automatically generated">
            <a:extLst>
              <a:ext uri="{FF2B5EF4-FFF2-40B4-BE49-F238E27FC236}">
                <a16:creationId xmlns:a16="http://schemas.microsoft.com/office/drawing/2014/main" id="{9973A275-4371-40A2-81EB-274B2380C0BA}"/>
              </a:ext>
            </a:extLst>
          </p:cNvPr>
          <p:cNvPicPr>
            <a:picLocks noChangeAspect="1"/>
          </p:cNvPicPr>
          <p:nvPr/>
        </p:nvPicPr>
        <p:blipFill rotWithShape="1">
          <a:blip r:embed="rId3"/>
          <a:srcRect r="38165" b="50000"/>
          <a:stretch/>
        </p:blipFill>
        <p:spPr>
          <a:xfrm>
            <a:off x="10116424" y="6008259"/>
            <a:ext cx="1666045" cy="530764"/>
          </a:xfrm>
          <a:prstGeom prst="rect">
            <a:avLst/>
          </a:prstGeom>
        </p:spPr>
      </p:pic>
    </p:spTree>
    <p:extLst>
      <p:ext uri="{BB962C8B-B14F-4D97-AF65-F5344CB8AC3E}">
        <p14:creationId xmlns:p14="http://schemas.microsoft.com/office/powerpoint/2010/main" val="344750072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F817F9-1C97-4FF1-A71E-C960A4FB734F}"/>
              </a:ext>
            </a:extLst>
          </p:cNvPr>
          <p:cNvSpPr>
            <a:spLocks noGrp="1"/>
          </p:cNvSpPr>
          <p:nvPr>
            <p:ph type="title"/>
          </p:nvPr>
        </p:nvSpPr>
        <p:spPr/>
        <p:txBody>
          <a:bodyPr/>
          <a:lstStyle/>
          <a:p>
            <a:r>
              <a:rPr lang="en-US"/>
              <a:t>Assessment Grant Details</a:t>
            </a:r>
          </a:p>
        </p:txBody>
      </p:sp>
      <p:sp>
        <p:nvSpPr>
          <p:cNvPr id="3" name="Content Placeholder 2">
            <a:extLst>
              <a:ext uri="{FF2B5EF4-FFF2-40B4-BE49-F238E27FC236}">
                <a16:creationId xmlns:a16="http://schemas.microsoft.com/office/drawing/2014/main" id="{CAC866EE-4741-4E74-94D6-9DB8ACE1EA4D}"/>
              </a:ext>
            </a:extLst>
          </p:cNvPr>
          <p:cNvSpPr>
            <a:spLocks noGrp="1"/>
          </p:cNvSpPr>
          <p:nvPr>
            <p:ph idx="1"/>
          </p:nvPr>
        </p:nvSpPr>
        <p:spPr/>
        <p:txBody>
          <a:bodyPr vert="horz" lIns="91440" tIns="45720" rIns="91440" bIns="45720" rtlCol="0" anchor="t">
            <a:normAutofit/>
          </a:bodyPr>
          <a:lstStyle/>
          <a:p>
            <a:r>
              <a:rPr lang="en-US" sz="2400"/>
              <a:t>Developing inventories and prioritizing sites</a:t>
            </a:r>
          </a:p>
          <a:p>
            <a:r>
              <a:rPr lang="en-US" sz="2400"/>
              <a:t>Conducting Community Involvement activities</a:t>
            </a:r>
          </a:p>
          <a:p>
            <a:r>
              <a:rPr lang="en-US" sz="2400"/>
              <a:t>Conducting Environmental Site Assessments</a:t>
            </a:r>
          </a:p>
          <a:p>
            <a:r>
              <a:rPr lang="en-US" sz="2400"/>
              <a:t>Developing Cleanup and Reuse Plans</a:t>
            </a:r>
          </a:p>
          <a:p>
            <a:r>
              <a:rPr lang="en-US" sz="2400"/>
              <a:t>Developing Area Revitalization Plans</a:t>
            </a:r>
          </a:p>
        </p:txBody>
      </p:sp>
      <p:pic>
        <p:nvPicPr>
          <p:cNvPr id="4" name="Picture 3" descr="A picture containing drawing&#10;&#10;Description automatically generated">
            <a:extLst>
              <a:ext uri="{FF2B5EF4-FFF2-40B4-BE49-F238E27FC236}">
                <a16:creationId xmlns:a16="http://schemas.microsoft.com/office/drawing/2014/main" id="{62FC0BC0-4786-4557-AA9E-205F328DF1A5}"/>
              </a:ext>
            </a:extLst>
          </p:cNvPr>
          <p:cNvPicPr>
            <a:picLocks noChangeAspect="1"/>
          </p:cNvPicPr>
          <p:nvPr/>
        </p:nvPicPr>
        <p:blipFill rotWithShape="1">
          <a:blip r:embed="rId3"/>
          <a:srcRect r="38165" b="50000"/>
          <a:stretch/>
        </p:blipFill>
        <p:spPr>
          <a:xfrm>
            <a:off x="10116424" y="6008259"/>
            <a:ext cx="1666045" cy="530764"/>
          </a:xfrm>
          <a:prstGeom prst="rect">
            <a:avLst/>
          </a:prstGeom>
        </p:spPr>
      </p:pic>
    </p:spTree>
    <p:extLst>
      <p:ext uri="{BB962C8B-B14F-4D97-AF65-F5344CB8AC3E}">
        <p14:creationId xmlns:p14="http://schemas.microsoft.com/office/powerpoint/2010/main" val="26915821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C9E603-D2F7-476A-9B65-86653B88C15D}"/>
              </a:ext>
            </a:extLst>
          </p:cNvPr>
          <p:cNvSpPr>
            <a:spLocks noGrp="1"/>
          </p:cNvSpPr>
          <p:nvPr>
            <p:ph type="title"/>
          </p:nvPr>
        </p:nvSpPr>
        <p:spPr/>
        <p:txBody>
          <a:bodyPr/>
          <a:lstStyle/>
          <a:p>
            <a:r>
              <a:rPr lang="en-US"/>
              <a:t>Cleanup Grant</a:t>
            </a:r>
          </a:p>
        </p:txBody>
      </p:sp>
      <p:sp>
        <p:nvSpPr>
          <p:cNvPr id="3" name="Content Placeholder 2">
            <a:extLst>
              <a:ext uri="{FF2B5EF4-FFF2-40B4-BE49-F238E27FC236}">
                <a16:creationId xmlns:a16="http://schemas.microsoft.com/office/drawing/2014/main" id="{78153D4C-0206-47B2-9FBE-1F7BF571A7CE}"/>
              </a:ext>
            </a:extLst>
          </p:cNvPr>
          <p:cNvSpPr>
            <a:spLocks noGrp="1"/>
          </p:cNvSpPr>
          <p:nvPr>
            <p:ph idx="1"/>
          </p:nvPr>
        </p:nvSpPr>
        <p:spPr>
          <a:xfrm>
            <a:off x="2589212" y="1902691"/>
            <a:ext cx="8915400" cy="3777622"/>
          </a:xfrm>
        </p:spPr>
        <p:txBody>
          <a:bodyPr vert="horz" lIns="91440" tIns="45720" rIns="91440" bIns="45720" rtlCol="0" anchor="t">
            <a:normAutofit/>
          </a:bodyPr>
          <a:lstStyle/>
          <a:p>
            <a:r>
              <a:rPr lang="en-US" sz="2400"/>
              <a:t>Up to $500,000</a:t>
            </a:r>
          </a:p>
          <a:p>
            <a:r>
              <a:rPr lang="en-US" sz="2400"/>
              <a:t>20% cost share</a:t>
            </a:r>
          </a:p>
          <a:p>
            <a:pPr lvl="1"/>
            <a:r>
              <a:rPr lang="en-US" sz="2200"/>
              <a:t>May request a waiver</a:t>
            </a:r>
          </a:p>
          <a:p>
            <a:r>
              <a:rPr lang="en-US" sz="2400"/>
              <a:t>5% administrative cost</a:t>
            </a:r>
          </a:p>
          <a:p>
            <a:r>
              <a:rPr lang="en-US" sz="2400"/>
              <a:t>One or more sites</a:t>
            </a:r>
          </a:p>
          <a:p>
            <a:r>
              <a:rPr lang="en-US" sz="2400"/>
              <a:t>Three-year project period</a:t>
            </a:r>
          </a:p>
        </p:txBody>
      </p:sp>
      <p:pic>
        <p:nvPicPr>
          <p:cNvPr id="4" name="Picture 3" descr="A picture containing drawing&#10;&#10;Description automatically generated">
            <a:extLst>
              <a:ext uri="{FF2B5EF4-FFF2-40B4-BE49-F238E27FC236}">
                <a16:creationId xmlns:a16="http://schemas.microsoft.com/office/drawing/2014/main" id="{0EFB7879-9F23-41F4-95B7-F2A4461E1FFF}"/>
              </a:ext>
            </a:extLst>
          </p:cNvPr>
          <p:cNvPicPr>
            <a:picLocks noChangeAspect="1"/>
          </p:cNvPicPr>
          <p:nvPr/>
        </p:nvPicPr>
        <p:blipFill rotWithShape="1">
          <a:blip r:embed="rId3"/>
          <a:srcRect r="38165" b="50000"/>
          <a:stretch/>
        </p:blipFill>
        <p:spPr>
          <a:xfrm>
            <a:off x="10116424" y="6008259"/>
            <a:ext cx="1666045" cy="530764"/>
          </a:xfrm>
          <a:prstGeom prst="rect">
            <a:avLst/>
          </a:prstGeom>
        </p:spPr>
      </p:pic>
    </p:spTree>
    <p:extLst>
      <p:ext uri="{BB962C8B-B14F-4D97-AF65-F5344CB8AC3E}">
        <p14:creationId xmlns:p14="http://schemas.microsoft.com/office/powerpoint/2010/main" val="80706679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147EF-7647-4C7A-89C2-CD3820C0BBD0}"/>
              </a:ext>
            </a:extLst>
          </p:cNvPr>
          <p:cNvSpPr>
            <a:spLocks noGrp="1"/>
          </p:cNvSpPr>
          <p:nvPr>
            <p:ph type="title"/>
          </p:nvPr>
        </p:nvSpPr>
        <p:spPr/>
        <p:txBody>
          <a:bodyPr/>
          <a:lstStyle/>
          <a:p>
            <a:r>
              <a:rPr lang="en-US"/>
              <a:t>Cleanup Grant Details</a:t>
            </a:r>
          </a:p>
        </p:txBody>
      </p:sp>
      <p:sp>
        <p:nvSpPr>
          <p:cNvPr id="3" name="Content Placeholder 2">
            <a:extLst>
              <a:ext uri="{FF2B5EF4-FFF2-40B4-BE49-F238E27FC236}">
                <a16:creationId xmlns:a16="http://schemas.microsoft.com/office/drawing/2014/main" id="{1B6BE707-F5CE-459B-87A0-DC1A3CB3117F}"/>
              </a:ext>
            </a:extLst>
          </p:cNvPr>
          <p:cNvSpPr>
            <a:spLocks noGrp="1"/>
          </p:cNvSpPr>
          <p:nvPr>
            <p:ph idx="1"/>
          </p:nvPr>
        </p:nvSpPr>
        <p:spPr>
          <a:xfrm>
            <a:off x="2589212" y="1833418"/>
            <a:ext cx="8911687" cy="3777622"/>
          </a:xfrm>
        </p:spPr>
        <p:txBody>
          <a:bodyPr vert="horz" lIns="91440" tIns="45720" rIns="91440" bIns="45720" rtlCol="0" anchor="t">
            <a:normAutofit/>
          </a:bodyPr>
          <a:lstStyle/>
          <a:p>
            <a:r>
              <a:rPr lang="en-US" sz="2400"/>
              <a:t>One or more applicant owned site(s)</a:t>
            </a:r>
          </a:p>
          <a:p>
            <a:r>
              <a:rPr lang="en-US" sz="2400"/>
              <a:t>A Phase II ESA must be completed</a:t>
            </a:r>
          </a:p>
          <a:p>
            <a:r>
              <a:rPr lang="en-US" sz="2400"/>
              <a:t>An Analysis of Brownfields Cleanup Alternatives (ABCA) must be attached</a:t>
            </a:r>
          </a:p>
          <a:p>
            <a:r>
              <a:rPr lang="en-US" sz="2400"/>
              <a:t>Conducting Community Involvement activities</a:t>
            </a:r>
          </a:p>
        </p:txBody>
      </p:sp>
      <p:pic>
        <p:nvPicPr>
          <p:cNvPr id="4" name="Picture 3" descr="A picture containing drawing&#10;&#10;Description automatically generated">
            <a:extLst>
              <a:ext uri="{FF2B5EF4-FFF2-40B4-BE49-F238E27FC236}">
                <a16:creationId xmlns:a16="http://schemas.microsoft.com/office/drawing/2014/main" id="{F0717BA7-FB9C-4472-A5D4-9F7A1BF8F9B7}"/>
              </a:ext>
            </a:extLst>
          </p:cNvPr>
          <p:cNvPicPr>
            <a:picLocks noChangeAspect="1"/>
          </p:cNvPicPr>
          <p:nvPr/>
        </p:nvPicPr>
        <p:blipFill rotWithShape="1">
          <a:blip r:embed="rId3"/>
          <a:srcRect r="38165" b="50000"/>
          <a:stretch/>
        </p:blipFill>
        <p:spPr>
          <a:xfrm>
            <a:off x="10116424" y="6008259"/>
            <a:ext cx="1666045" cy="530764"/>
          </a:xfrm>
          <a:prstGeom prst="rect">
            <a:avLst/>
          </a:prstGeom>
        </p:spPr>
      </p:pic>
    </p:spTree>
    <p:extLst>
      <p:ext uri="{BB962C8B-B14F-4D97-AF65-F5344CB8AC3E}">
        <p14:creationId xmlns:p14="http://schemas.microsoft.com/office/powerpoint/2010/main" val="160442253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973376-4AC7-4FF8-A476-FBEB310A84DC}"/>
              </a:ext>
            </a:extLst>
          </p:cNvPr>
          <p:cNvSpPr>
            <a:spLocks noGrp="1"/>
          </p:cNvSpPr>
          <p:nvPr>
            <p:ph type="title"/>
          </p:nvPr>
        </p:nvSpPr>
        <p:spPr/>
        <p:txBody>
          <a:bodyPr/>
          <a:lstStyle/>
          <a:p>
            <a:r>
              <a:rPr lang="en-US"/>
              <a:t>Multipurpose Grant</a:t>
            </a:r>
          </a:p>
        </p:txBody>
      </p:sp>
      <p:sp>
        <p:nvSpPr>
          <p:cNvPr id="3" name="Content Placeholder 2">
            <a:extLst>
              <a:ext uri="{FF2B5EF4-FFF2-40B4-BE49-F238E27FC236}">
                <a16:creationId xmlns:a16="http://schemas.microsoft.com/office/drawing/2014/main" id="{00590EE5-6D2D-4805-9437-13A5B665392F}"/>
              </a:ext>
            </a:extLst>
          </p:cNvPr>
          <p:cNvSpPr>
            <a:spLocks noGrp="1"/>
          </p:cNvSpPr>
          <p:nvPr>
            <p:ph idx="1"/>
          </p:nvPr>
        </p:nvSpPr>
        <p:spPr>
          <a:xfrm>
            <a:off x="2589212" y="1905000"/>
            <a:ext cx="8915400" cy="3777622"/>
          </a:xfrm>
        </p:spPr>
        <p:txBody>
          <a:bodyPr vert="horz" lIns="91440" tIns="45720" rIns="91440" bIns="45720" rtlCol="0" anchor="t">
            <a:normAutofit/>
          </a:bodyPr>
          <a:lstStyle/>
          <a:p>
            <a:r>
              <a:rPr lang="en-US" sz="2400"/>
              <a:t>Up to $800,000</a:t>
            </a:r>
            <a:endParaRPr lang="en-US" sz="2200"/>
          </a:p>
          <a:p>
            <a:r>
              <a:rPr lang="en-US" sz="2400"/>
              <a:t>$40,000 cost share</a:t>
            </a:r>
          </a:p>
          <a:p>
            <a:pPr lvl="1"/>
            <a:r>
              <a:rPr lang="en-US" sz="2400"/>
              <a:t>No waiver</a:t>
            </a:r>
          </a:p>
          <a:p>
            <a:r>
              <a:rPr lang="en-US" sz="2600"/>
              <a:t>5% administrative cost </a:t>
            </a:r>
          </a:p>
          <a:p>
            <a:r>
              <a:rPr lang="en-US" sz="2400"/>
              <a:t>Combination of Assessment and Cleanup</a:t>
            </a:r>
          </a:p>
          <a:p>
            <a:r>
              <a:rPr lang="en-US" sz="2400"/>
              <a:t>Five-year project period</a:t>
            </a:r>
          </a:p>
        </p:txBody>
      </p:sp>
      <p:pic>
        <p:nvPicPr>
          <p:cNvPr id="4" name="Picture 3" descr="A picture containing drawing&#10;&#10;Description automatically generated">
            <a:extLst>
              <a:ext uri="{FF2B5EF4-FFF2-40B4-BE49-F238E27FC236}">
                <a16:creationId xmlns:a16="http://schemas.microsoft.com/office/drawing/2014/main" id="{5BBC2773-26AA-41B1-81E0-A3A233A83D9D}"/>
              </a:ext>
            </a:extLst>
          </p:cNvPr>
          <p:cNvPicPr>
            <a:picLocks noChangeAspect="1"/>
          </p:cNvPicPr>
          <p:nvPr/>
        </p:nvPicPr>
        <p:blipFill rotWithShape="1">
          <a:blip r:embed="rId3"/>
          <a:srcRect r="38165" b="50000"/>
          <a:stretch/>
        </p:blipFill>
        <p:spPr>
          <a:xfrm>
            <a:off x="10116424" y="6008259"/>
            <a:ext cx="1666045" cy="530764"/>
          </a:xfrm>
          <a:prstGeom prst="rect">
            <a:avLst/>
          </a:prstGeom>
        </p:spPr>
      </p:pic>
    </p:spTree>
    <p:extLst>
      <p:ext uri="{BB962C8B-B14F-4D97-AF65-F5344CB8AC3E}">
        <p14:creationId xmlns:p14="http://schemas.microsoft.com/office/powerpoint/2010/main" val="293049304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30ED1A-57BC-4B3F-94E2-531AEF4D4294}"/>
              </a:ext>
            </a:extLst>
          </p:cNvPr>
          <p:cNvSpPr>
            <a:spLocks noGrp="1"/>
          </p:cNvSpPr>
          <p:nvPr>
            <p:ph type="title"/>
          </p:nvPr>
        </p:nvSpPr>
        <p:spPr/>
        <p:txBody>
          <a:bodyPr/>
          <a:lstStyle/>
          <a:p>
            <a:r>
              <a:rPr lang="en-US"/>
              <a:t>Multipurpose Grant Details</a:t>
            </a:r>
          </a:p>
        </p:txBody>
      </p:sp>
      <p:sp>
        <p:nvSpPr>
          <p:cNvPr id="3" name="Content Placeholder 2">
            <a:extLst>
              <a:ext uri="{FF2B5EF4-FFF2-40B4-BE49-F238E27FC236}">
                <a16:creationId xmlns:a16="http://schemas.microsoft.com/office/drawing/2014/main" id="{F72C0E31-AEF9-4F4D-A05F-B1CE3260F2A7}"/>
              </a:ext>
            </a:extLst>
          </p:cNvPr>
          <p:cNvSpPr>
            <a:spLocks noGrp="1"/>
          </p:cNvSpPr>
          <p:nvPr>
            <p:ph idx="1"/>
          </p:nvPr>
        </p:nvSpPr>
        <p:spPr>
          <a:xfrm>
            <a:off x="2589212" y="1938745"/>
            <a:ext cx="8915400" cy="3777622"/>
          </a:xfrm>
        </p:spPr>
        <p:txBody>
          <a:bodyPr>
            <a:normAutofit/>
          </a:bodyPr>
          <a:lstStyle/>
          <a:p>
            <a:r>
              <a:rPr lang="en-US" sz="2400"/>
              <a:t>Developing inventories and prioritizing sites</a:t>
            </a:r>
          </a:p>
          <a:p>
            <a:r>
              <a:rPr lang="en-US" sz="2400"/>
              <a:t>Conducting Community Involvement activities</a:t>
            </a:r>
          </a:p>
          <a:p>
            <a:r>
              <a:rPr lang="en-US" sz="2400"/>
              <a:t>Conducting Environmental Site Assessments</a:t>
            </a:r>
          </a:p>
          <a:p>
            <a:r>
              <a:rPr lang="en-US" sz="2400"/>
              <a:t>Developing Cleanup and Reuse Plans</a:t>
            </a:r>
          </a:p>
          <a:p>
            <a:r>
              <a:rPr lang="en-US" sz="2400"/>
              <a:t>Conducting Cleanup Activities (owned sites)</a:t>
            </a:r>
          </a:p>
        </p:txBody>
      </p:sp>
      <p:pic>
        <p:nvPicPr>
          <p:cNvPr id="4" name="Picture 3" descr="A picture containing drawing&#10;&#10;Description automatically generated">
            <a:extLst>
              <a:ext uri="{FF2B5EF4-FFF2-40B4-BE49-F238E27FC236}">
                <a16:creationId xmlns:a16="http://schemas.microsoft.com/office/drawing/2014/main" id="{E327081E-7B7B-4E91-87A7-95A3EE3BF187}"/>
              </a:ext>
            </a:extLst>
          </p:cNvPr>
          <p:cNvPicPr>
            <a:picLocks noChangeAspect="1"/>
          </p:cNvPicPr>
          <p:nvPr/>
        </p:nvPicPr>
        <p:blipFill rotWithShape="1">
          <a:blip r:embed="rId3"/>
          <a:srcRect r="38165" b="50000"/>
          <a:stretch/>
        </p:blipFill>
        <p:spPr>
          <a:xfrm>
            <a:off x="10116424" y="6008259"/>
            <a:ext cx="1666045" cy="530764"/>
          </a:xfrm>
          <a:prstGeom prst="rect">
            <a:avLst/>
          </a:prstGeom>
        </p:spPr>
      </p:pic>
    </p:spTree>
    <p:extLst>
      <p:ext uri="{BB962C8B-B14F-4D97-AF65-F5344CB8AC3E}">
        <p14:creationId xmlns:p14="http://schemas.microsoft.com/office/powerpoint/2010/main" val="207565927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20DAAE-0CA6-48E4-8ED8-ECC7A61CCF71}"/>
              </a:ext>
            </a:extLst>
          </p:cNvPr>
          <p:cNvSpPr>
            <a:spLocks noGrp="1"/>
          </p:cNvSpPr>
          <p:nvPr>
            <p:ph type="title"/>
          </p:nvPr>
        </p:nvSpPr>
        <p:spPr>
          <a:xfrm>
            <a:off x="2478853" y="705519"/>
            <a:ext cx="8911687" cy="1280890"/>
          </a:xfrm>
        </p:spPr>
        <p:txBody>
          <a:bodyPr/>
          <a:lstStyle/>
          <a:p>
            <a:r>
              <a:rPr lang="en-US" dirty="0"/>
              <a:t>Brownfields – The Beginnings</a:t>
            </a:r>
          </a:p>
        </p:txBody>
      </p:sp>
      <p:sp>
        <p:nvSpPr>
          <p:cNvPr id="3" name="Content Placeholder 2">
            <a:extLst>
              <a:ext uri="{FF2B5EF4-FFF2-40B4-BE49-F238E27FC236}">
                <a16:creationId xmlns:a16="http://schemas.microsoft.com/office/drawing/2014/main" id="{FB9123E8-FDF1-423D-806F-77F0BE444D98}"/>
              </a:ext>
            </a:extLst>
          </p:cNvPr>
          <p:cNvSpPr>
            <a:spLocks noGrp="1"/>
          </p:cNvSpPr>
          <p:nvPr>
            <p:ph idx="1"/>
          </p:nvPr>
        </p:nvSpPr>
        <p:spPr>
          <a:xfrm>
            <a:off x="2478853" y="2067818"/>
            <a:ext cx="8915400" cy="3777622"/>
          </a:xfrm>
        </p:spPr>
        <p:txBody>
          <a:bodyPr vert="horz" lIns="91440" tIns="45720" rIns="91440" bIns="45720" rtlCol="0" anchor="t">
            <a:normAutofit/>
          </a:bodyPr>
          <a:lstStyle/>
          <a:p>
            <a:r>
              <a:rPr lang="en-US" sz="2800" dirty="0"/>
              <a:t>The Small Business and Liability Relief Brownfields Act is an amendment to CERCLA that allows: </a:t>
            </a:r>
          </a:p>
          <a:p>
            <a:endParaRPr lang="en-US" sz="2800" dirty="0"/>
          </a:p>
          <a:p>
            <a:pPr lvl="1"/>
            <a:r>
              <a:rPr lang="en-US" sz="2400" dirty="0"/>
              <a:t>Grants to assess and cleanup sites</a:t>
            </a:r>
          </a:p>
          <a:p>
            <a:pPr marL="457200" lvl="1" indent="0">
              <a:buNone/>
            </a:pPr>
            <a:endParaRPr lang="en-US" sz="2400" dirty="0"/>
          </a:p>
          <a:p>
            <a:pPr lvl="1"/>
            <a:r>
              <a:rPr lang="en-US" sz="2400" dirty="0"/>
              <a:t>Provides liability exemptions </a:t>
            </a:r>
          </a:p>
          <a:p>
            <a:pPr marL="457200" lvl="1" indent="0">
              <a:buNone/>
            </a:pPr>
            <a:endParaRPr lang="en-US" sz="2400" dirty="0"/>
          </a:p>
        </p:txBody>
      </p:sp>
      <p:pic>
        <p:nvPicPr>
          <p:cNvPr id="6" name="Picture 5" descr="A picture containing drawing&#10;&#10;Description automatically generated">
            <a:extLst>
              <a:ext uri="{FF2B5EF4-FFF2-40B4-BE49-F238E27FC236}">
                <a16:creationId xmlns:a16="http://schemas.microsoft.com/office/drawing/2014/main" id="{DCD66D1D-296A-4983-8002-34FF898DA9E4}"/>
              </a:ext>
            </a:extLst>
          </p:cNvPr>
          <p:cNvPicPr>
            <a:picLocks noChangeAspect="1"/>
          </p:cNvPicPr>
          <p:nvPr/>
        </p:nvPicPr>
        <p:blipFill rotWithShape="1">
          <a:blip r:embed="rId3"/>
          <a:srcRect r="38165" b="50000"/>
          <a:stretch/>
        </p:blipFill>
        <p:spPr>
          <a:xfrm>
            <a:off x="10116424" y="6008259"/>
            <a:ext cx="1666045" cy="530764"/>
          </a:xfrm>
          <a:prstGeom prst="rect">
            <a:avLst/>
          </a:prstGeom>
        </p:spPr>
      </p:pic>
    </p:spTree>
    <p:extLst>
      <p:ext uri="{BB962C8B-B14F-4D97-AF65-F5344CB8AC3E}">
        <p14:creationId xmlns:p14="http://schemas.microsoft.com/office/powerpoint/2010/main" val="163247353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a:extLst>
              <a:ext uri="{FF2B5EF4-FFF2-40B4-BE49-F238E27FC236}">
                <a16:creationId xmlns:a16="http://schemas.microsoft.com/office/drawing/2014/main" id="{742646EC-121B-4E00-B2A1-2B41B3CB9CE6}"/>
              </a:ext>
            </a:extLst>
          </p:cNvPr>
          <p:cNvSpPr>
            <a:spLocks noGrp="1" noChangeArrowheads="1"/>
          </p:cNvSpPr>
          <p:nvPr>
            <p:ph type="title"/>
          </p:nvPr>
        </p:nvSpPr>
        <p:spPr>
          <a:xfrm>
            <a:off x="2492588" y="788637"/>
            <a:ext cx="7206824" cy="1147264"/>
          </a:xfrm>
        </p:spPr>
        <p:txBody>
          <a:bodyPr vert="horz" lIns="91440" tIns="45720" rIns="91440" bIns="45720" rtlCol="0" anchor="ctr">
            <a:normAutofit fontScale="90000"/>
          </a:bodyPr>
          <a:lstStyle/>
          <a:p>
            <a:r>
              <a:rPr lang="en-US" altLang="en-US" sz="4000"/>
              <a:t>Revolving Loan Fund Grant </a:t>
            </a:r>
            <a:br>
              <a:rPr lang="en-US" altLang="en-US">
                <a:hlinkClick r:id="rId3">
                  <a:extLst>
                    <a:ext uri="{A12FA001-AC4F-418D-AE19-62706E023703}">
                      <ahyp:hlinkClr xmlns:ahyp="http://schemas.microsoft.com/office/drawing/2018/hyperlinkcolor" val="tx"/>
                    </a:ext>
                  </a:extLst>
                </a:hlinkClick>
              </a:rPr>
            </a:br>
            <a:endParaRPr lang="en-US" altLang="en-US"/>
          </a:p>
        </p:txBody>
      </p:sp>
      <p:sp>
        <p:nvSpPr>
          <p:cNvPr id="5" name="Rectangle 5">
            <a:extLst>
              <a:ext uri="{FF2B5EF4-FFF2-40B4-BE49-F238E27FC236}">
                <a16:creationId xmlns:a16="http://schemas.microsoft.com/office/drawing/2014/main" id="{464BF938-CB62-4CC5-932E-745BA57603B5}"/>
              </a:ext>
            </a:extLst>
          </p:cNvPr>
          <p:cNvSpPr>
            <a:spLocks noChangeArrowheads="1"/>
          </p:cNvSpPr>
          <p:nvPr/>
        </p:nvSpPr>
        <p:spPr bwMode="auto">
          <a:xfrm>
            <a:off x="2492588" y="1570859"/>
            <a:ext cx="8051004" cy="3351241"/>
          </a:xfrm>
          <a:prstGeom prst="rect">
            <a:avLst/>
          </a:prstGeom>
        </p:spPr>
        <p:txBody>
          <a:bodyPr vert="horz" lIns="91440" tIns="45720" rIns="91440" bIns="45720" rtlCol="0" anchor="ctr">
            <a:normAutofit lnSpcReduction="10000"/>
          </a:bodyPr>
          <a:lstStyle/>
          <a:p>
            <a:pPr>
              <a:lnSpc>
                <a:spcPct val="90000"/>
              </a:lnSpc>
              <a:spcBef>
                <a:spcPts val="1000"/>
              </a:spcBef>
              <a:buClr>
                <a:schemeClr val="accent1"/>
              </a:buClr>
              <a:buSzPct val="80000"/>
              <a:defRPr/>
            </a:pPr>
            <a:endParaRPr lang="en-US">
              <a:solidFill>
                <a:schemeClr val="tx1">
                  <a:lumMod val="75000"/>
                  <a:lumOff val="25000"/>
                </a:schemeClr>
              </a:solidFill>
            </a:endParaRPr>
          </a:p>
          <a:p>
            <a:pPr>
              <a:lnSpc>
                <a:spcPct val="90000"/>
              </a:lnSpc>
              <a:spcBef>
                <a:spcPts val="1000"/>
              </a:spcBef>
              <a:buClr>
                <a:schemeClr val="accent1"/>
              </a:buClr>
              <a:buSzPct val="80000"/>
              <a:defRPr/>
            </a:pPr>
            <a:endParaRPr lang="en-US">
              <a:solidFill>
                <a:schemeClr val="tx1">
                  <a:lumMod val="75000"/>
                  <a:lumOff val="25000"/>
                </a:schemeClr>
              </a:solidFill>
            </a:endParaRPr>
          </a:p>
          <a:p>
            <a:pPr>
              <a:lnSpc>
                <a:spcPct val="90000"/>
              </a:lnSpc>
              <a:spcBef>
                <a:spcPts val="1000"/>
              </a:spcBef>
              <a:buClr>
                <a:schemeClr val="accent1"/>
              </a:buClr>
              <a:buSzPct val="80000"/>
              <a:defRPr/>
            </a:pPr>
            <a:endParaRPr lang="en-US">
              <a:solidFill>
                <a:schemeClr val="tx1">
                  <a:lumMod val="75000"/>
                  <a:lumOff val="25000"/>
                </a:schemeClr>
              </a:solidFill>
            </a:endParaRPr>
          </a:p>
          <a:p>
            <a:pPr marL="342900" indent="-342900">
              <a:lnSpc>
                <a:spcPct val="90000"/>
              </a:lnSpc>
              <a:spcBef>
                <a:spcPts val="1000"/>
              </a:spcBef>
              <a:buClr>
                <a:schemeClr val="accent1"/>
              </a:buClr>
              <a:buSzPct val="80000"/>
              <a:buFont typeface="Wingdings 3" panose="05040102010807070707" pitchFamily="18" charset="2"/>
              <a:buChar char=""/>
              <a:defRPr/>
            </a:pPr>
            <a:r>
              <a:rPr lang="en-US" sz="2400">
                <a:solidFill>
                  <a:schemeClr val="tx1">
                    <a:lumMod val="75000"/>
                    <a:lumOff val="25000"/>
                  </a:schemeClr>
                </a:solidFill>
              </a:rPr>
              <a:t>Provides up to $1,000,000</a:t>
            </a:r>
          </a:p>
          <a:p>
            <a:pPr marL="342900" indent="-342900">
              <a:lnSpc>
                <a:spcPct val="90000"/>
              </a:lnSpc>
              <a:spcBef>
                <a:spcPts val="1000"/>
              </a:spcBef>
              <a:buClr>
                <a:schemeClr val="accent1"/>
              </a:buClr>
              <a:buSzPct val="80000"/>
              <a:buFont typeface="Wingdings 3" panose="05040102010807070707" pitchFamily="18" charset="2"/>
              <a:buChar char=""/>
              <a:defRPr/>
            </a:pPr>
            <a:r>
              <a:rPr lang="en-US" sz="2400">
                <a:solidFill>
                  <a:schemeClr val="tx1">
                    <a:lumMod val="75000"/>
                    <a:lumOff val="25000"/>
                  </a:schemeClr>
                </a:solidFill>
              </a:rPr>
              <a:t>Can loan to public or private developers</a:t>
            </a:r>
          </a:p>
          <a:p>
            <a:pPr marL="342900" indent="-342900">
              <a:lnSpc>
                <a:spcPct val="90000"/>
              </a:lnSpc>
              <a:spcBef>
                <a:spcPts val="1000"/>
              </a:spcBef>
              <a:buClr>
                <a:schemeClr val="accent1"/>
              </a:buClr>
              <a:buSzPct val="80000"/>
              <a:buFont typeface="Wingdings 3" panose="05040102010807070707" pitchFamily="18" charset="2"/>
              <a:buChar char=""/>
              <a:defRPr/>
            </a:pPr>
            <a:r>
              <a:rPr lang="en-US" sz="2400">
                <a:solidFill>
                  <a:schemeClr val="tx1">
                    <a:lumMod val="75000"/>
                    <a:lumOff val="25000"/>
                  </a:schemeClr>
                </a:solidFill>
              </a:rPr>
              <a:t>Grantee determines loan terms</a:t>
            </a:r>
          </a:p>
          <a:p>
            <a:pPr marL="342900" indent="-342900">
              <a:lnSpc>
                <a:spcPct val="90000"/>
              </a:lnSpc>
              <a:spcBef>
                <a:spcPts val="1000"/>
              </a:spcBef>
              <a:buClr>
                <a:schemeClr val="accent1"/>
              </a:buClr>
              <a:buSzPct val="80000"/>
              <a:buFont typeface="Wingdings 3" panose="05040102010807070707" pitchFamily="18" charset="2"/>
              <a:buChar char=""/>
              <a:defRPr/>
            </a:pPr>
            <a:r>
              <a:rPr lang="en-US" sz="2400">
                <a:solidFill>
                  <a:schemeClr val="tx1">
                    <a:lumMod val="75000"/>
                    <a:lumOff val="25000"/>
                  </a:schemeClr>
                </a:solidFill>
              </a:rPr>
              <a:t>20% cost share</a:t>
            </a:r>
          </a:p>
          <a:p>
            <a:pPr marL="342900" indent="-342900">
              <a:lnSpc>
                <a:spcPct val="90000"/>
              </a:lnSpc>
              <a:spcBef>
                <a:spcPts val="1000"/>
              </a:spcBef>
              <a:buClr>
                <a:schemeClr val="accent1"/>
              </a:buClr>
              <a:buSzPct val="80000"/>
              <a:buFont typeface="Wingdings 3" panose="05040102010807070707" pitchFamily="18" charset="2"/>
              <a:buChar char=""/>
              <a:defRPr/>
            </a:pPr>
            <a:r>
              <a:rPr lang="en-US" sz="2400">
                <a:solidFill>
                  <a:schemeClr val="tx1">
                    <a:lumMod val="75000"/>
                    <a:lumOff val="25000"/>
                  </a:schemeClr>
                </a:solidFill>
              </a:rPr>
              <a:t>Five-year performance period</a:t>
            </a:r>
          </a:p>
          <a:p>
            <a:pPr marL="342900" indent="-342900">
              <a:lnSpc>
                <a:spcPct val="90000"/>
              </a:lnSpc>
              <a:spcBef>
                <a:spcPts val="1000"/>
              </a:spcBef>
              <a:buClr>
                <a:schemeClr val="accent1"/>
              </a:buClr>
              <a:buSzPct val="80000"/>
              <a:buFont typeface="Wingdings 3" charset="2"/>
              <a:buChar char=""/>
              <a:defRPr/>
            </a:pPr>
            <a:endParaRPr lang="en-US">
              <a:solidFill>
                <a:schemeClr val="tx1">
                  <a:lumMod val="75000"/>
                  <a:lumOff val="25000"/>
                </a:schemeClr>
              </a:solidFill>
            </a:endParaRPr>
          </a:p>
          <a:p>
            <a:pPr marL="342900" indent="-342900">
              <a:lnSpc>
                <a:spcPct val="90000"/>
              </a:lnSpc>
              <a:spcBef>
                <a:spcPts val="1000"/>
              </a:spcBef>
              <a:buClr>
                <a:schemeClr val="accent1"/>
              </a:buClr>
              <a:buSzPct val="80000"/>
              <a:buFont typeface="Wingdings 3" charset="2"/>
              <a:buChar char=""/>
              <a:defRPr/>
            </a:pPr>
            <a:endParaRPr lang="en-US">
              <a:solidFill>
                <a:schemeClr val="tx1">
                  <a:lumMod val="75000"/>
                  <a:lumOff val="25000"/>
                </a:schemeClr>
              </a:solidFill>
            </a:endParaRPr>
          </a:p>
          <a:p>
            <a:pPr marL="342900" indent="-342900">
              <a:lnSpc>
                <a:spcPct val="90000"/>
              </a:lnSpc>
              <a:spcBef>
                <a:spcPts val="1000"/>
              </a:spcBef>
              <a:buClr>
                <a:schemeClr val="accent1"/>
              </a:buClr>
              <a:buSzPct val="80000"/>
              <a:buFont typeface="Wingdings 3" charset="2"/>
              <a:buChar char=""/>
              <a:defRPr/>
            </a:pPr>
            <a:endParaRPr lang="en-US">
              <a:solidFill>
                <a:schemeClr val="tx1">
                  <a:lumMod val="75000"/>
                  <a:lumOff val="25000"/>
                </a:schemeClr>
              </a:solidFill>
            </a:endParaRPr>
          </a:p>
        </p:txBody>
      </p:sp>
      <p:pic>
        <p:nvPicPr>
          <p:cNvPr id="6" name="Picture 5" descr="A picture containing drawing&#10;&#10;Description automatically generated">
            <a:extLst>
              <a:ext uri="{FF2B5EF4-FFF2-40B4-BE49-F238E27FC236}">
                <a16:creationId xmlns:a16="http://schemas.microsoft.com/office/drawing/2014/main" id="{A30143C2-8F4B-4085-ACE3-9B106A2F252E}"/>
              </a:ext>
            </a:extLst>
          </p:cNvPr>
          <p:cNvPicPr>
            <a:picLocks noChangeAspect="1"/>
          </p:cNvPicPr>
          <p:nvPr/>
        </p:nvPicPr>
        <p:blipFill rotWithShape="1">
          <a:blip r:embed="rId4"/>
          <a:srcRect r="38165" b="50000"/>
          <a:stretch/>
        </p:blipFill>
        <p:spPr>
          <a:xfrm>
            <a:off x="10116424" y="6008259"/>
            <a:ext cx="1666045" cy="530764"/>
          </a:xfrm>
          <a:prstGeom prst="rect">
            <a:avLst/>
          </a:prstGeom>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20C5FE-E5B2-4A3C-AA5A-FBB1D9781674}"/>
              </a:ext>
            </a:extLst>
          </p:cNvPr>
          <p:cNvSpPr>
            <a:spLocks noGrp="1"/>
          </p:cNvSpPr>
          <p:nvPr>
            <p:ph type="title"/>
          </p:nvPr>
        </p:nvSpPr>
        <p:spPr>
          <a:xfrm>
            <a:off x="1896432" y="578498"/>
            <a:ext cx="8399135" cy="1076805"/>
          </a:xfrm>
        </p:spPr>
        <p:txBody>
          <a:bodyPr anchor="ctr">
            <a:normAutofit/>
          </a:bodyPr>
          <a:lstStyle/>
          <a:p>
            <a:r>
              <a:rPr lang="en-US" altLang="en-US"/>
              <a:t>Revolving Loan Fund Grant Details</a:t>
            </a:r>
            <a:endParaRPr lang="en-US"/>
          </a:p>
        </p:txBody>
      </p:sp>
      <p:sp>
        <p:nvSpPr>
          <p:cNvPr id="3" name="Content Placeholder 2">
            <a:extLst>
              <a:ext uri="{FF2B5EF4-FFF2-40B4-BE49-F238E27FC236}">
                <a16:creationId xmlns:a16="http://schemas.microsoft.com/office/drawing/2014/main" id="{36950A82-328C-4312-9EA1-269F6756DD2D}"/>
              </a:ext>
            </a:extLst>
          </p:cNvPr>
          <p:cNvSpPr>
            <a:spLocks noGrp="1"/>
          </p:cNvSpPr>
          <p:nvPr>
            <p:ph idx="1"/>
          </p:nvPr>
        </p:nvSpPr>
        <p:spPr>
          <a:xfrm>
            <a:off x="1896432" y="1655303"/>
            <a:ext cx="9542106" cy="4766643"/>
          </a:xfrm>
        </p:spPr>
        <p:txBody>
          <a:bodyPr anchor="ctr">
            <a:normAutofit/>
          </a:bodyPr>
          <a:lstStyle/>
          <a:p>
            <a:pPr>
              <a:spcBef>
                <a:spcPct val="20000"/>
              </a:spcBef>
              <a:buClrTx/>
              <a:buSzPct val="78000"/>
              <a:buFont typeface="Wingdings 3" panose="05040102010807070707" pitchFamily="18" charset="2"/>
              <a:buChar char="´"/>
              <a:defRPr/>
            </a:pPr>
            <a:r>
              <a:rPr lang="en-US" sz="2400">
                <a:solidFill>
                  <a:schemeClr val="tx1"/>
                </a:solidFill>
              </a:rPr>
              <a:t>Nonprofits, LLCs and Non-profit community development entities are eligible </a:t>
            </a:r>
          </a:p>
          <a:p>
            <a:pPr>
              <a:spcBef>
                <a:spcPct val="20000"/>
              </a:spcBef>
              <a:buClrTx/>
              <a:buSzPct val="78000"/>
              <a:buFont typeface="Wingdings 3" panose="05040102010807070707" pitchFamily="18" charset="2"/>
              <a:buChar char="´"/>
              <a:defRPr/>
            </a:pPr>
            <a:r>
              <a:rPr lang="en-US" sz="2400">
                <a:solidFill>
                  <a:schemeClr val="tx1"/>
                </a:solidFill>
              </a:rPr>
              <a:t>Up to 5% of grant awards on administrative costs</a:t>
            </a:r>
          </a:p>
          <a:p>
            <a:pPr>
              <a:spcBef>
                <a:spcPct val="20000"/>
              </a:spcBef>
              <a:buClrTx/>
              <a:buSzPct val="78000"/>
              <a:buFont typeface="Wingdings 3" panose="05040102010807070707" pitchFamily="18" charset="2"/>
              <a:buChar char="´"/>
              <a:defRPr/>
            </a:pPr>
            <a:r>
              <a:rPr lang="en-US" sz="2400">
                <a:solidFill>
                  <a:schemeClr val="tx1"/>
                </a:solidFill>
              </a:rPr>
              <a:t>Eligible activities include cleanup, loan program implementation and confirmatory sampling only</a:t>
            </a:r>
          </a:p>
          <a:p>
            <a:pPr>
              <a:spcBef>
                <a:spcPct val="20000"/>
              </a:spcBef>
              <a:buClrTx/>
              <a:buSzPct val="78000"/>
              <a:buFont typeface="Wingdings 3" panose="05040102010807070707" pitchFamily="18" charset="2"/>
              <a:buChar char="´"/>
              <a:defRPr/>
            </a:pPr>
            <a:r>
              <a:rPr lang="en-US" sz="2400">
                <a:solidFill>
                  <a:schemeClr val="tx1"/>
                </a:solidFill>
              </a:rPr>
              <a:t>Can apply as an eligible individual entity or as an RLF Coalition comprised of two or more entities.</a:t>
            </a:r>
          </a:p>
          <a:p>
            <a:pPr>
              <a:spcBef>
                <a:spcPct val="20000"/>
              </a:spcBef>
              <a:buClr>
                <a:schemeClr val="accent5">
                  <a:lumMod val="75000"/>
                </a:schemeClr>
              </a:buClr>
              <a:buSzPct val="75000"/>
              <a:buFont typeface="Wingdings" pitchFamily="2" charset="2"/>
              <a:buChar char="v"/>
              <a:defRPr/>
            </a:pPr>
            <a:endParaRPr lang="en-US" sz="2000">
              <a:solidFill>
                <a:schemeClr val="tx1"/>
              </a:solidFill>
            </a:endParaRPr>
          </a:p>
          <a:p>
            <a:endParaRPr lang="en-US" sz="2000">
              <a:solidFill>
                <a:schemeClr val="tx1"/>
              </a:solidFill>
            </a:endParaRPr>
          </a:p>
        </p:txBody>
      </p:sp>
      <p:pic>
        <p:nvPicPr>
          <p:cNvPr id="5" name="Picture 4" descr="A picture containing drawing&#10;&#10;Description automatically generated">
            <a:extLst>
              <a:ext uri="{FF2B5EF4-FFF2-40B4-BE49-F238E27FC236}">
                <a16:creationId xmlns:a16="http://schemas.microsoft.com/office/drawing/2014/main" id="{81424F9E-7E58-4791-A05D-CFDD7EE75E6D}"/>
              </a:ext>
            </a:extLst>
          </p:cNvPr>
          <p:cNvPicPr>
            <a:picLocks noChangeAspect="1"/>
          </p:cNvPicPr>
          <p:nvPr/>
        </p:nvPicPr>
        <p:blipFill rotWithShape="1">
          <a:blip r:embed="rId3"/>
          <a:srcRect r="38165" b="50000"/>
          <a:stretch/>
        </p:blipFill>
        <p:spPr>
          <a:xfrm>
            <a:off x="10116424" y="6008259"/>
            <a:ext cx="1666045" cy="530764"/>
          </a:xfrm>
          <a:prstGeom prst="rect">
            <a:avLst/>
          </a:prstGeom>
        </p:spPr>
      </p:pic>
    </p:spTree>
    <p:extLst>
      <p:ext uri="{BB962C8B-B14F-4D97-AF65-F5344CB8AC3E}">
        <p14:creationId xmlns:p14="http://schemas.microsoft.com/office/powerpoint/2010/main" val="151996032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a:extLst>
              <a:ext uri="{FF2B5EF4-FFF2-40B4-BE49-F238E27FC236}">
                <a16:creationId xmlns:a16="http://schemas.microsoft.com/office/drawing/2014/main" id="{07191FD6-BBCD-4679-BB63-92C8458AFCCF}"/>
              </a:ext>
            </a:extLst>
          </p:cNvPr>
          <p:cNvSpPr>
            <a:spLocks noGrp="1" noChangeArrowheads="1"/>
          </p:cNvSpPr>
          <p:nvPr>
            <p:ph type="title"/>
          </p:nvPr>
        </p:nvSpPr>
        <p:spPr>
          <a:xfrm>
            <a:off x="6920891" y="288912"/>
            <a:ext cx="4373238" cy="1157680"/>
          </a:xfrm>
        </p:spPr>
        <p:txBody>
          <a:bodyPr vert="horz" lIns="91440" tIns="45720" rIns="91440" bIns="45720" rtlCol="0" anchor="ctr">
            <a:normAutofit/>
          </a:bodyPr>
          <a:lstStyle/>
          <a:p>
            <a:pPr>
              <a:lnSpc>
                <a:spcPct val="90000"/>
              </a:lnSpc>
              <a:defRPr/>
            </a:pPr>
            <a:r>
              <a:rPr lang="en-US" sz="2500">
                <a:hlinkClick r:id="rId3">
                  <a:extLst>
                    <a:ext uri="{A12FA001-AC4F-418D-AE19-62706E023703}">
                      <ahyp:hlinkClr xmlns:ahyp="http://schemas.microsoft.com/office/drawing/2018/hyperlinkcolor" val="tx"/>
                    </a:ext>
                  </a:extLst>
                </a:hlinkClick>
              </a:rPr>
              <a:t>Environmental Workforce &amp; </a:t>
            </a:r>
            <a:br>
              <a:rPr lang="en-US" sz="2500">
                <a:hlinkClick r:id="rId3">
                  <a:extLst>
                    <a:ext uri="{A12FA001-AC4F-418D-AE19-62706E023703}">
                      <ahyp:hlinkClr xmlns:ahyp="http://schemas.microsoft.com/office/drawing/2018/hyperlinkcolor" val="tx"/>
                    </a:ext>
                  </a:extLst>
                </a:hlinkClick>
              </a:rPr>
            </a:br>
            <a:r>
              <a:rPr lang="en-US" sz="2500">
                <a:hlinkClick r:id="rId3">
                  <a:extLst>
                    <a:ext uri="{A12FA001-AC4F-418D-AE19-62706E023703}">
                      <ahyp:hlinkClr xmlns:ahyp="http://schemas.microsoft.com/office/drawing/2018/hyperlinkcolor" val="tx"/>
                    </a:ext>
                  </a:extLst>
                </a:hlinkClick>
              </a:rPr>
              <a:t>Job Training Grant (EWDJT)</a:t>
            </a:r>
            <a:endParaRPr lang="en-US" sz="2500"/>
          </a:p>
        </p:txBody>
      </p:sp>
      <p:pic>
        <p:nvPicPr>
          <p:cNvPr id="6" name="Picture 33" descr="Asbestos workers 9-25-2006 (2)">
            <a:extLst>
              <a:ext uri="{FF2B5EF4-FFF2-40B4-BE49-F238E27FC236}">
                <a16:creationId xmlns:a16="http://schemas.microsoft.com/office/drawing/2014/main" id="{E3287E0F-C401-42D0-9029-20EFE174AFE5}"/>
              </a:ext>
            </a:extLst>
          </p:cNvPr>
          <p:cNvPicPr>
            <a:picLocks noGrp="1" noChangeAspect="1" noChangeArrowheads="1"/>
          </p:cNvPicPr>
          <p:nvPr>
            <p:ph idx="1"/>
          </p:nvPr>
        </p:nvPicPr>
        <p:blipFill>
          <a:blip r:embed="rId4" cstate="print"/>
          <a:stretch>
            <a:fillRect/>
          </a:stretch>
        </p:blipFill>
        <p:spPr>
          <a:xfrm>
            <a:off x="751038" y="345778"/>
            <a:ext cx="5421162" cy="2520842"/>
          </a:xfrm>
          <a:prstGeom prst="rect">
            <a:avLst/>
          </a:prstGeom>
        </p:spPr>
      </p:pic>
      <p:sp>
        <p:nvSpPr>
          <p:cNvPr id="7" name="Rectangle 5">
            <a:extLst>
              <a:ext uri="{FF2B5EF4-FFF2-40B4-BE49-F238E27FC236}">
                <a16:creationId xmlns:a16="http://schemas.microsoft.com/office/drawing/2014/main" id="{2ECD44B1-CD47-4A19-B4BA-D52E95182D11}"/>
              </a:ext>
            </a:extLst>
          </p:cNvPr>
          <p:cNvSpPr>
            <a:spLocks noChangeArrowheads="1"/>
          </p:cNvSpPr>
          <p:nvPr/>
        </p:nvSpPr>
        <p:spPr bwMode="auto">
          <a:xfrm>
            <a:off x="6920891" y="1448462"/>
            <a:ext cx="4801375" cy="5180233"/>
          </a:xfrm>
          <a:prstGeom prst="rect">
            <a:avLst/>
          </a:prstGeom>
        </p:spPr>
        <p:txBody>
          <a:bodyPr vert="horz" lIns="91440" tIns="45720" rIns="91440" bIns="45720" rtlCol="0" anchor="t">
            <a:normAutofit lnSpcReduction="10000"/>
          </a:bodyPr>
          <a:lstStyle/>
          <a:p>
            <a:pPr>
              <a:lnSpc>
                <a:spcPct val="90000"/>
              </a:lnSpc>
              <a:spcBef>
                <a:spcPts val="1000"/>
              </a:spcBef>
              <a:buClr>
                <a:schemeClr val="accent1"/>
              </a:buClr>
              <a:buSzPct val="80000"/>
              <a:buFont typeface="Wingdings 3" charset="2"/>
              <a:buChar char=""/>
              <a:defRPr/>
            </a:pPr>
            <a:r>
              <a:rPr lang="en-US" sz="2000">
                <a:solidFill>
                  <a:schemeClr val="tx1">
                    <a:lumMod val="75000"/>
                    <a:lumOff val="25000"/>
                  </a:schemeClr>
                </a:solidFill>
              </a:rPr>
              <a:t> Conducts environmental training, allowing applicants to tailor the curriculum of their programs </a:t>
            </a:r>
          </a:p>
          <a:p>
            <a:pPr>
              <a:lnSpc>
                <a:spcPct val="90000"/>
              </a:lnSpc>
              <a:spcBef>
                <a:spcPts val="1000"/>
              </a:spcBef>
              <a:buClr>
                <a:schemeClr val="accent1"/>
              </a:buClr>
              <a:buSzPct val="80000"/>
              <a:buFont typeface="Wingdings 3" charset="2"/>
              <a:buChar char=""/>
              <a:defRPr/>
            </a:pPr>
            <a:endParaRPr lang="en-US" sz="2000">
              <a:solidFill>
                <a:schemeClr val="tx1">
                  <a:lumMod val="75000"/>
                  <a:lumOff val="25000"/>
                </a:schemeClr>
              </a:solidFill>
            </a:endParaRPr>
          </a:p>
          <a:p>
            <a:pPr>
              <a:lnSpc>
                <a:spcPct val="90000"/>
              </a:lnSpc>
              <a:spcBef>
                <a:spcPts val="1000"/>
              </a:spcBef>
              <a:buClr>
                <a:schemeClr val="accent1"/>
              </a:buClr>
              <a:buSzPct val="80000"/>
              <a:buFont typeface="Wingdings 3" charset="2"/>
              <a:buChar char=""/>
              <a:defRPr/>
            </a:pPr>
            <a:r>
              <a:rPr lang="en-US" sz="2000">
                <a:solidFill>
                  <a:schemeClr val="tx1">
                    <a:lumMod val="75000"/>
                    <a:lumOff val="25000"/>
                  </a:schemeClr>
                </a:solidFill>
              </a:rPr>
              <a:t> OSHA 29 CFR 1910.120 40-hour HAZWOPER is the only required training.</a:t>
            </a:r>
          </a:p>
          <a:p>
            <a:pPr marL="342900" indent="-342900">
              <a:lnSpc>
                <a:spcPct val="90000"/>
              </a:lnSpc>
              <a:spcBef>
                <a:spcPts val="1000"/>
              </a:spcBef>
              <a:buClr>
                <a:schemeClr val="accent1"/>
              </a:buClr>
              <a:buSzPct val="80000"/>
              <a:buFont typeface="Wingdings 3" charset="2"/>
              <a:buChar char=""/>
              <a:defRPr/>
            </a:pPr>
            <a:endParaRPr lang="en-US" sz="2000">
              <a:solidFill>
                <a:schemeClr val="tx1">
                  <a:lumMod val="75000"/>
                  <a:lumOff val="25000"/>
                </a:schemeClr>
              </a:solidFill>
            </a:endParaRPr>
          </a:p>
          <a:p>
            <a:pPr marL="342900" indent="-342900">
              <a:lnSpc>
                <a:spcPct val="90000"/>
              </a:lnSpc>
              <a:spcBef>
                <a:spcPts val="1000"/>
              </a:spcBef>
              <a:buClr>
                <a:schemeClr val="accent1"/>
              </a:buClr>
              <a:buSzPct val="80000"/>
              <a:buFont typeface="Wingdings 3" charset="2"/>
              <a:buChar char=""/>
              <a:defRPr/>
            </a:pPr>
            <a:r>
              <a:rPr lang="en-US" sz="2000">
                <a:solidFill>
                  <a:schemeClr val="tx1">
                    <a:lumMod val="75000"/>
                    <a:lumOff val="25000"/>
                  </a:schemeClr>
                </a:solidFill>
              </a:rPr>
              <a:t>Provides up to $200,000</a:t>
            </a:r>
          </a:p>
          <a:p>
            <a:pPr marL="342900" indent="-342900">
              <a:lnSpc>
                <a:spcPct val="90000"/>
              </a:lnSpc>
              <a:spcBef>
                <a:spcPts val="1000"/>
              </a:spcBef>
              <a:buClr>
                <a:schemeClr val="accent1"/>
              </a:buClr>
              <a:buSzPct val="80000"/>
              <a:buFont typeface="Wingdings 3" charset="2"/>
              <a:buChar char=""/>
              <a:defRPr/>
            </a:pPr>
            <a:endParaRPr lang="en-US" sz="2000">
              <a:solidFill>
                <a:schemeClr val="tx1">
                  <a:lumMod val="75000"/>
                  <a:lumOff val="25000"/>
                </a:schemeClr>
              </a:solidFill>
            </a:endParaRPr>
          </a:p>
          <a:p>
            <a:pPr marL="342900" indent="-342900">
              <a:lnSpc>
                <a:spcPct val="90000"/>
              </a:lnSpc>
              <a:spcBef>
                <a:spcPts val="1000"/>
              </a:spcBef>
              <a:buClr>
                <a:schemeClr val="accent1"/>
              </a:buClr>
              <a:buSzPct val="80000"/>
              <a:buFont typeface="Wingdings 3" charset="2"/>
              <a:buChar char=""/>
              <a:defRPr/>
            </a:pPr>
            <a:r>
              <a:rPr lang="en-US" sz="2000">
                <a:solidFill>
                  <a:schemeClr val="tx1">
                    <a:lumMod val="75000"/>
                    <a:lumOff val="25000"/>
                  </a:schemeClr>
                </a:solidFill>
              </a:rPr>
              <a:t>Three-year Performance</a:t>
            </a:r>
            <a:br>
              <a:rPr lang="en-US" sz="2000"/>
            </a:br>
            <a:r>
              <a:rPr lang="en-US" sz="2000">
                <a:solidFill>
                  <a:schemeClr val="tx1">
                    <a:lumMod val="75000"/>
                    <a:lumOff val="25000"/>
                  </a:schemeClr>
                </a:solidFill>
              </a:rPr>
              <a:t> period</a:t>
            </a:r>
          </a:p>
          <a:p>
            <a:pPr marL="342900" indent="-342900">
              <a:lnSpc>
                <a:spcPct val="90000"/>
              </a:lnSpc>
              <a:spcBef>
                <a:spcPts val="1000"/>
              </a:spcBef>
              <a:buClr>
                <a:schemeClr val="accent1"/>
              </a:buClr>
              <a:buSzPct val="80000"/>
              <a:buFont typeface="Wingdings 3" charset="2"/>
              <a:buChar char=""/>
              <a:defRPr/>
            </a:pPr>
            <a:endParaRPr lang="en-US" sz="2000">
              <a:solidFill>
                <a:schemeClr val="tx1">
                  <a:lumMod val="75000"/>
                  <a:lumOff val="25000"/>
                </a:schemeClr>
              </a:solidFill>
            </a:endParaRPr>
          </a:p>
          <a:p>
            <a:pPr marL="342900" indent="-342900">
              <a:lnSpc>
                <a:spcPct val="90000"/>
              </a:lnSpc>
              <a:spcBef>
                <a:spcPts val="1000"/>
              </a:spcBef>
              <a:buClr>
                <a:schemeClr val="accent1"/>
              </a:buClr>
              <a:buSzPct val="80000"/>
              <a:buFont typeface="Wingdings 3" charset="2"/>
              <a:buChar char=""/>
              <a:defRPr/>
            </a:pPr>
            <a:r>
              <a:rPr lang="en-US" sz="2000">
                <a:solidFill>
                  <a:schemeClr val="tx1">
                    <a:lumMod val="75000"/>
                    <a:lumOff val="25000"/>
                  </a:schemeClr>
                </a:solidFill>
              </a:rPr>
              <a:t>Up to 5% of grant awards  on administrative costs 	</a:t>
            </a:r>
          </a:p>
          <a:p>
            <a:pPr>
              <a:lnSpc>
                <a:spcPct val="90000"/>
              </a:lnSpc>
              <a:spcBef>
                <a:spcPts val="1000"/>
              </a:spcBef>
              <a:buClr>
                <a:schemeClr val="accent1"/>
              </a:buClr>
              <a:buSzPct val="80000"/>
              <a:buFont typeface="Wingdings 3" charset="2"/>
              <a:buChar char=""/>
              <a:defRPr/>
            </a:pPr>
            <a:endParaRPr lang="en-US" sz="1100">
              <a:solidFill>
                <a:schemeClr val="tx1">
                  <a:lumMod val="75000"/>
                  <a:lumOff val="25000"/>
                </a:schemeClr>
              </a:solidFill>
            </a:endParaRPr>
          </a:p>
          <a:p>
            <a:pPr marL="342900" indent="-342900">
              <a:lnSpc>
                <a:spcPct val="90000"/>
              </a:lnSpc>
              <a:spcBef>
                <a:spcPts val="1000"/>
              </a:spcBef>
              <a:buClr>
                <a:schemeClr val="accent1"/>
              </a:buClr>
              <a:buSzPct val="80000"/>
              <a:buFont typeface="Wingdings 3" charset="2"/>
              <a:buChar char=""/>
              <a:defRPr/>
            </a:pPr>
            <a:endParaRPr lang="en-US" sz="1100">
              <a:solidFill>
                <a:schemeClr val="tx1">
                  <a:lumMod val="75000"/>
                  <a:lumOff val="25000"/>
                </a:schemeClr>
              </a:solidFill>
            </a:endParaRPr>
          </a:p>
          <a:p>
            <a:pPr marL="342900" indent="-342900">
              <a:lnSpc>
                <a:spcPct val="90000"/>
              </a:lnSpc>
              <a:spcBef>
                <a:spcPts val="1000"/>
              </a:spcBef>
              <a:buClr>
                <a:schemeClr val="accent1"/>
              </a:buClr>
              <a:buSzPct val="80000"/>
              <a:buFont typeface="Wingdings 3" charset="2"/>
              <a:buChar char=""/>
              <a:defRPr/>
            </a:pPr>
            <a:endParaRPr lang="en-US" sz="1100">
              <a:solidFill>
                <a:schemeClr val="tx1">
                  <a:lumMod val="75000"/>
                  <a:lumOff val="25000"/>
                </a:schemeClr>
              </a:solidFill>
            </a:endParaRPr>
          </a:p>
          <a:p>
            <a:pPr marL="342900" indent="-342900">
              <a:lnSpc>
                <a:spcPct val="90000"/>
              </a:lnSpc>
              <a:spcBef>
                <a:spcPts val="1000"/>
              </a:spcBef>
              <a:buClr>
                <a:schemeClr val="accent1"/>
              </a:buClr>
              <a:buSzPct val="80000"/>
              <a:buFont typeface="Wingdings 3" charset="2"/>
              <a:buChar char=""/>
              <a:defRPr/>
            </a:pPr>
            <a:endParaRPr lang="en-US" sz="1100">
              <a:solidFill>
                <a:schemeClr val="tx1">
                  <a:lumMod val="75000"/>
                  <a:lumOff val="25000"/>
                </a:schemeClr>
              </a:solidFill>
            </a:endParaRPr>
          </a:p>
        </p:txBody>
      </p:sp>
      <p:pic>
        <p:nvPicPr>
          <p:cNvPr id="8" name="Picture 11" descr="JT">
            <a:extLst>
              <a:ext uri="{FF2B5EF4-FFF2-40B4-BE49-F238E27FC236}">
                <a16:creationId xmlns:a16="http://schemas.microsoft.com/office/drawing/2014/main" id="{B02F2200-6DA9-4B88-BF5E-F631DF7E2387}"/>
              </a:ext>
            </a:extLst>
          </p:cNvPr>
          <p:cNvPicPr>
            <a:picLocks noChangeAspect="1" noChangeArrowheads="1"/>
          </p:cNvPicPr>
          <p:nvPr/>
        </p:nvPicPr>
        <p:blipFill>
          <a:blip r:embed="rId5" cstate="print"/>
          <a:srcRect l="17482" t="26613" r="9616" b="269"/>
          <a:stretch>
            <a:fillRect/>
          </a:stretch>
        </p:blipFill>
        <p:spPr bwMode="auto">
          <a:xfrm>
            <a:off x="1420973" y="3439021"/>
            <a:ext cx="3991776" cy="2602341"/>
          </a:xfrm>
          <a:prstGeom prst="rect">
            <a:avLst/>
          </a:prstGeom>
        </p:spPr>
      </p:pic>
      <p:pic>
        <p:nvPicPr>
          <p:cNvPr id="9" name="Picture 8" descr="A picture containing drawing&#10;&#10;Description automatically generated">
            <a:extLst>
              <a:ext uri="{FF2B5EF4-FFF2-40B4-BE49-F238E27FC236}">
                <a16:creationId xmlns:a16="http://schemas.microsoft.com/office/drawing/2014/main" id="{B882240F-05B8-4799-84C6-07372343BD42}"/>
              </a:ext>
            </a:extLst>
          </p:cNvPr>
          <p:cNvPicPr>
            <a:picLocks noChangeAspect="1"/>
          </p:cNvPicPr>
          <p:nvPr/>
        </p:nvPicPr>
        <p:blipFill rotWithShape="1">
          <a:blip r:embed="rId6"/>
          <a:srcRect r="38165" b="50000"/>
          <a:stretch/>
        </p:blipFill>
        <p:spPr>
          <a:xfrm>
            <a:off x="10139875" y="6112730"/>
            <a:ext cx="1666045" cy="530764"/>
          </a:xfrm>
          <a:prstGeom prst="rect">
            <a:avLst/>
          </a:prstGeom>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7DFB17-879A-45C7-BA1A-CF30B230840A}"/>
              </a:ext>
            </a:extLst>
          </p:cNvPr>
          <p:cNvSpPr>
            <a:spLocks noGrp="1"/>
          </p:cNvSpPr>
          <p:nvPr>
            <p:ph type="title"/>
          </p:nvPr>
        </p:nvSpPr>
        <p:spPr>
          <a:xfrm>
            <a:off x="9630104" y="261732"/>
            <a:ext cx="2435772" cy="1316712"/>
          </a:xfrm>
        </p:spPr>
        <p:txBody>
          <a:bodyPr vert="horz" lIns="91440" tIns="45720" rIns="91440" bIns="45720" rtlCol="0" anchor="ctr">
            <a:normAutofit fontScale="90000"/>
          </a:bodyPr>
          <a:lstStyle/>
          <a:p>
            <a:pPr algn="ctr"/>
            <a:r>
              <a:rPr lang="en-US">
                <a:solidFill>
                  <a:schemeClr val="bg1"/>
                </a:solidFill>
              </a:rPr>
              <a:t>Brownfield</a:t>
            </a:r>
            <a:br>
              <a:rPr lang="en-US">
                <a:solidFill>
                  <a:schemeClr val="bg1"/>
                </a:solidFill>
              </a:rPr>
            </a:br>
            <a:r>
              <a:rPr lang="en-US">
                <a:solidFill>
                  <a:schemeClr val="bg1"/>
                </a:solidFill>
              </a:rPr>
              <a:t>Resources &amp; Guides</a:t>
            </a:r>
          </a:p>
        </p:txBody>
      </p:sp>
      <p:sp>
        <p:nvSpPr>
          <p:cNvPr id="3" name="Content Placeholder 2">
            <a:extLst>
              <a:ext uri="{FF2B5EF4-FFF2-40B4-BE49-F238E27FC236}">
                <a16:creationId xmlns:a16="http://schemas.microsoft.com/office/drawing/2014/main" id="{BF505C82-F9B8-4132-B378-140347C4D935}"/>
              </a:ext>
            </a:extLst>
          </p:cNvPr>
          <p:cNvSpPr>
            <a:spLocks noGrp="1"/>
          </p:cNvSpPr>
          <p:nvPr>
            <p:ph sz="half" idx="1"/>
          </p:nvPr>
        </p:nvSpPr>
        <p:spPr>
          <a:xfrm>
            <a:off x="2140603" y="290485"/>
            <a:ext cx="6155266" cy="2655598"/>
          </a:xfrm>
        </p:spPr>
        <p:txBody>
          <a:bodyPr vert="horz" lIns="91440" tIns="45720" rIns="91440" bIns="45720" rtlCol="0" anchor="ctr">
            <a:normAutofit/>
          </a:bodyPr>
          <a:lstStyle/>
          <a:p>
            <a:pPr marL="0" indent="0">
              <a:buNone/>
            </a:pPr>
            <a:r>
              <a:rPr lang="en-US" sz="2800"/>
              <a:t>Links</a:t>
            </a:r>
          </a:p>
          <a:p>
            <a:r>
              <a:rPr lang="en-US">
                <a:hlinkClick r:id="rId2"/>
              </a:rPr>
              <a:t>Types of Grant Funding</a:t>
            </a:r>
            <a:endParaRPr lang="en-US">
              <a:hlinkClick r:id="rId3"/>
            </a:endParaRPr>
          </a:p>
          <a:p>
            <a:r>
              <a:rPr lang="en-US">
                <a:hlinkClick r:id="rId4"/>
              </a:rPr>
              <a:t>Solicitations for Brownfield Grants</a:t>
            </a:r>
            <a:endParaRPr lang="en-US"/>
          </a:p>
          <a:p>
            <a:r>
              <a:rPr lang="en-US">
                <a:hlinkClick r:id="rId5"/>
              </a:rPr>
              <a:t>EPA Brownfields 2019 Federal Programs Guide</a:t>
            </a:r>
            <a:endParaRPr lang="en-US"/>
          </a:p>
        </p:txBody>
      </p:sp>
      <p:sp>
        <p:nvSpPr>
          <p:cNvPr id="5" name="Rectangle 4">
            <a:extLst>
              <a:ext uri="{FF2B5EF4-FFF2-40B4-BE49-F238E27FC236}">
                <a16:creationId xmlns:a16="http://schemas.microsoft.com/office/drawing/2014/main" id="{A900D045-8A58-4AC8-B3CA-04CEBA116FB4}"/>
              </a:ext>
            </a:extLst>
          </p:cNvPr>
          <p:cNvSpPr/>
          <p:nvPr/>
        </p:nvSpPr>
        <p:spPr>
          <a:xfrm>
            <a:off x="2170236" y="2657840"/>
            <a:ext cx="6096000" cy="3970318"/>
          </a:xfrm>
          <a:prstGeom prst="rect">
            <a:avLst/>
          </a:prstGeom>
        </p:spPr>
        <p:txBody>
          <a:bodyPr lIns="91440" tIns="45720" rIns="91440" bIns="45720" anchor="t">
            <a:spAutoFit/>
          </a:bodyPr>
          <a:lstStyle/>
          <a:p>
            <a:r>
              <a:rPr kumimoji="0" lang="it-IT" sz="1800" b="0" i="0" u="none" strike="noStrike" kern="1200" cap="none" spc="0" normalizeH="0" baseline="0" noProof="0">
                <a:ln>
                  <a:noFill/>
                </a:ln>
                <a:effectLst/>
                <a:uLnTx/>
                <a:uFillTx/>
                <a:ea typeface="+mn-ea"/>
                <a:cs typeface="+mn-cs"/>
              </a:rPr>
              <a:t>EPA Region 6 </a:t>
            </a:r>
            <a:r>
              <a:rPr lang="en-US"/>
              <a:t>Brownfields Program, </a:t>
            </a:r>
            <a:endParaRPr lang="en-US">
              <a:solidFill>
                <a:prstClr val="black"/>
              </a:solidFill>
            </a:endParaRPr>
          </a:p>
          <a:p>
            <a:r>
              <a:rPr lang="en-US"/>
              <a:t>Region 6 National Competition Co-Leads. </a:t>
            </a:r>
            <a:endParaRPr lang="sv-SE"/>
          </a:p>
          <a:p>
            <a:r>
              <a:rPr lang="en-US"/>
              <a:t>      </a:t>
            </a:r>
          </a:p>
          <a:p>
            <a:r>
              <a:rPr lang="en-US"/>
              <a:t>	Denise Williams - Assessments</a:t>
            </a:r>
            <a:endParaRPr lang="sv-SE"/>
          </a:p>
          <a:p>
            <a:pPr lvl="1"/>
            <a:r>
              <a:rPr lang="en-US">
                <a:hlinkClick r:id="rId6"/>
              </a:rPr>
              <a:t>Williams.denise@epa.gov</a:t>
            </a:r>
            <a:r>
              <a:rPr lang="en-US"/>
              <a:t> </a:t>
            </a:r>
          </a:p>
          <a:p>
            <a:pPr lvl="1" defTabSz="457200"/>
            <a:r>
              <a:rPr lang="en-US"/>
              <a:t>214-665-9749</a:t>
            </a:r>
          </a:p>
          <a:p>
            <a:pPr lvl="1" defTabSz="457200"/>
            <a:endParaRPr lang="en-US">
              <a:solidFill>
                <a:prstClr val="black"/>
              </a:solidFill>
            </a:endParaRPr>
          </a:p>
          <a:p>
            <a:pPr lvl="1"/>
            <a:r>
              <a:rPr lang="en-US"/>
              <a:t>Paul Johnson - Cleanups</a:t>
            </a:r>
          </a:p>
          <a:p>
            <a:pPr lvl="1" defTabSz="457200"/>
            <a:r>
              <a:rPr kumimoji="0" lang="en-US" b="0" i="0" u="none" strike="noStrike" kern="1200" cap="none" spc="0" normalizeH="0" baseline="0" noProof="0" err="1">
                <a:ln>
                  <a:noFill/>
                </a:ln>
                <a:effectLst/>
                <a:uLnTx/>
                <a:uFillTx/>
                <a:hlinkClick r:id="rId7"/>
              </a:rPr>
              <a:t>Johnson.pau</a:t>
            </a:r>
            <a:r>
              <a:rPr lang="en-US">
                <a:hlinkClick r:id="rId7"/>
              </a:rPr>
              <a:t>l@epa.gov</a:t>
            </a:r>
            <a:endParaRPr lang="en-US"/>
          </a:p>
          <a:p>
            <a:pPr lvl="1" defTabSz="457200"/>
            <a:r>
              <a:rPr kumimoji="0" lang="en-US" b="0" i="0" u="none" strike="noStrike" kern="1200" cap="none" spc="0" normalizeH="0" baseline="0" noProof="0">
                <a:ln>
                  <a:noFill/>
                </a:ln>
                <a:effectLst/>
                <a:uLnTx/>
                <a:uFillTx/>
                <a:ea typeface="+mn-ea"/>
                <a:cs typeface="+mn-cs"/>
              </a:rPr>
              <a:t>21</a:t>
            </a:r>
            <a:r>
              <a:rPr lang="en-US"/>
              <a:t>4-665-2246</a:t>
            </a:r>
          </a:p>
          <a:p>
            <a:pPr lvl="1"/>
            <a:endParaRPr lang="en-US"/>
          </a:p>
          <a:p>
            <a:pPr lvl="1"/>
            <a:r>
              <a:rPr lang="en-US"/>
              <a:t>Camisha Scott – RLF &amp; Job Training Grant</a:t>
            </a:r>
          </a:p>
          <a:p>
            <a:pPr lvl="1"/>
            <a:r>
              <a:rPr lang="en-US">
                <a:hlinkClick r:id="rId8"/>
              </a:rPr>
              <a:t>Scott.camisha@epa.gov</a:t>
            </a:r>
          </a:p>
          <a:p>
            <a:pPr lvl="1"/>
            <a:r>
              <a:rPr lang="en-US"/>
              <a:t>214-665-6755</a:t>
            </a:r>
          </a:p>
        </p:txBody>
      </p:sp>
      <p:pic>
        <p:nvPicPr>
          <p:cNvPr id="6" name="Picture 5" descr="A picture containing drawing&#10;&#10;Description automatically generated">
            <a:extLst>
              <a:ext uri="{FF2B5EF4-FFF2-40B4-BE49-F238E27FC236}">
                <a16:creationId xmlns:a16="http://schemas.microsoft.com/office/drawing/2014/main" id="{7A77EE06-881A-448C-9538-CECF408E07AB}"/>
              </a:ext>
            </a:extLst>
          </p:cNvPr>
          <p:cNvPicPr>
            <a:picLocks noChangeAspect="1"/>
          </p:cNvPicPr>
          <p:nvPr/>
        </p:nvPicPr>
        <p:blipFill rotWithShape="1">
          <a:blip r:embed="rId9"/>
          <a:srcRect r="38165" b="50000"/>
          <a:stretch/>
        </p:blipFill>
        <p:spPr>
          <a:xfrm>
            <a:off x="10116424" y="6008259"/>
            <a:ext cx="1666045" cy="530764"/>
          </a:xfrm>
          <a:prstGeom prst="rect">
            <a:avLst/>
          </a:prstGeom>
        </p:spPr>
      </p:pic>
    </p:spTree>
    <p:extLst>
      <p:ext uri="{BB962C8B-B14F-4D97-AF65-F5344CB8AC3E}">
        <p14:creationId xmlns:p14="http://schemas.microsoft.com/office/powerpoint/2010/main" val="295661031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BA2E1B-4ABD-4F0D-B1AE-750C6C89A3B1}"/>
              </a:ext>
            </a:extLst>
          </p:cNvPr>
          <p:cNvSpPr>
            <a:spLocks noGrp="1"/>
          </p:cNvSpPr>
          <p:nvPr>
            <p:ph type="title"/>
          </p:nvPr>
        </p:nvSpPr>
        <p:spPr/>
        <p:txBody>
          <a:bodyPr/>
          <a:lstStyle/>
          <a:p>
            <a:r>
              <a:rPr lang="en-US" dirty="0"/>
              <a:t>Newest BF Team Members</a:t>
            </a:r>
          </a:p>
        </p:txBody>
      </p:sp>
      <p:sp>
        <p:nvSpPr>
          <p:cNvPr id="3" name="Content Placeholder 2">
            <a:extLst>
              <a:ext uri="{FF2B5EF4-FFF2-40B4-BE49-F238E27FC236}">
                <a16:creationId xmlns:a16="http://schemas.microsoft.com/office/drawing/2014/main" id="{AC417D77-D49A-43FF-BDFF-7E6A9E75B778}"/>
              </a:ext>
            </a:extLst>
          </p:cNvPr>
          <p:cNvSpPr>
            <a:spLocks noGrp="1"/>
          </p:cNvSpPr>
          <p:nvPr>
            <p:ph sz="half" idx="1"/>
          </p:nvPr>
        </p:nvSpPr>
        <p:spPr/>
        <p:txBody>
          <a:bodyPr>
            <a:normAutofit fontScale="92500" lnSpcReduction="10000"/>
          </a:bodyPr>
          <a:lstStyle/>
          <a:p>
            <a:endParaRPr lang="en-US" dirty="0"/>
          </a:p>
          <a:p>
            <a:endParaRPr lang="en-US" sz="2400" dirty="0"/>
          </a:p>
          <a:p>
            <a:endParaRPr lang="en-US" sz="2400" dirty="0"/>
          </a:p>
          <a:p>
            <a:endParaRPr lang="en-US" sz="2400" dirty="0"/>
          </a:p>
          <a:p>
            <a:endParaRPr lang="en-US" sz="2400" dirty="0"/>
          </a:p>
          <a:p>
            <a:endParaRPr lang="en-US" sz="2400" dirty="0"/>
          </a:p>
          <a:p>
            <a:pPr marL="0" indent="0">
              <a:buNone/>
            </a:pPr>
            <a:r>
              <a:rPr lang="en-US" sz="2400" dirty="0"/>
              <a:t>Emily Jimenez</a:t>
            </a:r>
          </a:p>
          <a:p>
            <a:pPr marL="0" indent="0">
              <a:buNone/>
            </a:pPr>
            <a:r>
              <a:rPr lang="en-US" sz="2400" dirty="0">
                <a:hlinkClick r:id="rId2"/>
              </a:rPr>
              <a:t>Jimenez.Emily@epa.gov</a:t>
            </a:r>
            <a:endParaRPr lang="en-US" sz="2400" dirty="0"/>
          </a:p>
          <a:p>
            <a:pPr marL="0" indent="0">
              <a:buNone/>
            </a:pPr>
            <a:r>
              <a:rPr lang="en-US" sz="2400" dirty="0"/>
              <a:t>214-665-2176</a:t>
            </a:r>
          </a:p>
        </p:txBody>
      </p:sp>
      <p:sp>
        <p:nvSpPr>
          <p:cNvPr id="4" name="Content Placeholder 3">
            <a:extLst>
              <a:ext uri="{FF2B5EF4-FFF2-40B4-BE49-F238E27FC236}">
                <a16:creationId xmlns:a16="http://schemas.microsoft.com/office/drawing/2014/main" id="{3A9C1C63-C393-43C2-9F88-2117DB5E88DA}"/>
              </a:ext>
            </a:extLst>
          </p:cNvPr>
          <p:cNvSpPr>
            <a:spLocks noGrp="1"/>
          </p:cNvSpPr>
          <p:nvPr>
            <p:ph sz="half" idx="2"/>
          </p:nvPr>
        </p:nvSpPr>
        <p:spPr/>
        <p:txBody>
          <a:bodyPr>
            <a:normAutofit fontScale="92500" lnSpcReduction="10000"/>
          </a:bodyPr>
          <a:lstStyle/>
          <a:p>
            <a:pPr marL="0" indent="0">
              <a:buNone/>
            </a:pPr>
            <a:r>
              <a:rPr lang="en-US" sz="2400" dirty="0"/>
              <a:t>Michael Kennedy</a:t>
            </a:r>
          </a:p>
          <a:p>
            <a:pPr marL="0" indent="0">
              <a:buNone/>
            </a:pPr>
            <a:r>
              <a:rPr lang="en-US" sz="2600" dirty="0">
                <a:solidFill>
                  <a:schemeClr val="accent2"/>
                </a:solidFill>
              </a:rPr>
              <a:t>Kennedy.Michael@epa.gov</a:t>
            </a:r>
          </a:p>
          <a:p>
            <a:pPr marL="0" indent="0">
              <a:buNone/>
            </a:pPr>
            <a:r>
              <a:rPr lang="en-US" sz="2400" dirty="0"/>
              <a:t>214-665-7125</a:t>
            </a:r>
          </a:p>
        </p:txBody>
      </p:sp>
    </p:spTree>
    <p:extLst>
      <p:ext uri="{BB962C8B-B14F-4D97-AF65-F5344CB8AC3E}">
        <p14:creationId xmlns:p14="http://schemas.microsoft.com/office/powerpoint/2010/main" val="244514935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DAF631-6C55-45D5-8804-EC64DDED96CE}"/>
              </a:ext>
            </a:extLst>
          </p:cNvPr>
          <p:cNvSpPr>
            <a:spLocks noGrp="1"/>
          </p:cNvSpPr>
          <p:nvPr>
            <p:ph type="title"/>
          </p:nvPr>
        </p:nvSpPr>
        <p:spPr>
          <a:xfrm>
            <a:off x="2130588" y="606272"/>
            <a:ext cx="8911687" cy="1280890"/>
          </a:xfrm>
        </p:spPr>
        <p:txBody>
          <a:bodyPr/>
          <a:lstStyle/>
          <a:p>
            <a:pPr algn="ctr"/>
            <a:r>
              <a:rPr lang="en-US"/>
              <a:t>Save the date, mark your calendar, and plan to attend!</a:t>
            </a:r>
          </a:p>
        </p:txBody>
      </p:sp>
      <p:pic>
        <p:nvPicPr>
          <p:cNvPr id="7" name="Picture 6" descr="A picture containing drawing&#10;&#10;Description automatically generated">
            <a:extLst>
              <a:ext uri="{FF2B5EF4-FFF2-40B4-BE49-F238E27FC236}">
                <a16:creationId xmlns:a16="http://schemas.microsoft.com/office/drawing/2014/main" id="{92371FAB-A106-49CD-BC0A-2F0B34EECD71}"/>
              </a:ext>
            </a:extLst>
          </p:cNvPr>
          <p:cNvPicPr>
            <a:picLocks noChangeAspect="1"/>
          </p:cNvPicPr>
          <p:nvPr/>
        </p:nvPicPr>
        <p:blipFill rotWithShape="1">
          <a:blip r:embed="rId3"/>
          <a:srcRect r="38165" b="50000"/>
          <a:stretch/>
        </p:blipFill>
        <p:spPr>
          <a:xfrm>
            <a:off x="10116424" y="6008259"/>
            <a:ext cx="1666045" cy="530764"/>
          </a:xfrm>
          <a:prstGeom prst="rect">
            <a:avLst/>
          </a:prstGeom>
        </p:spPr>
      </p:pic>
      <p:pic>
        <p:nvPicPr>
          <p:cNvPr id="3" name="Picture 2" descr="Logo.png">
            <a:extLst>
              <a:ext uri="{FF2B5EF4-FFF2-40B4-BE49-F238E27FC236}">
                <a16:creationId xmlns:a16="http://schemas.microsoft.com/office/drawing/2014/main" id="{6121CB98-ABDE-4674-9977-DE581F72CFDF}"/>
              </a:ext>
            </a:extLst>
          </p:cNvPr>
          <p:cNvPicPr>
            <a:picLocks noChangeAspect="1" noChangeArrowheads="1"/>
          </p:cNvPicPr>
          <p:nvPr/>
        </p:nvPicPr>
        <p:blipFill>
          <a:blip r:embed="rId4"/>
          <a:srcRect/>
          <a:stretch>
            <a:fillRect/>
          </a:stretch>
        </p:blipFill>
        <p:spPr bwMode="auto">
          <a:xfrm>
            <a:off x="5266408" y="2083004"/>
            <a:ext cx="2640044" cy="3595703"/>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542E5E94-4F2D-4589-8F8D-FF5F59C197B4}"/>
              </a:ext>
            </a:extLst>
          </p:cNvPr>
          <p:cNvSpPr txBox="1"/>
          <p:nvPr/>
        </p:nvSpPr>
        <p:spPr>
          <a:xfrm>
            <a:off x="4171308" y="5686712"/>
            <a:ext cx="5017720" cy="400110"/>
          </a:xfrm>
          <a:prstGeom prst="rect">
            <a:avLst/>
          </a:prstGeom>
          <a:noFill/>
        </p:spPr>
        <p:txBody>
          <a:bodyPr wrap="none" rtlCol="0">
            <a:spAutoFit/>
          </a:bodyPr>
          <a:lstStyle/>
          <a:p>
            <a:r>
              <a:rPr lang="en-US" sz="2000" b="1"/>
              <a:t>Oklahoma City September 27-30, 2021 </a:t>
            </a:r>
          </a:p>
        </p:txBody>
      </p:sp>
    </p:spTree>
    <p:extLst>
      <p:ext uri="{BB962C8B-B14F-4D97-AF65-F5344CB8AC3E}">
        <p14:creationId xmlns:p14="http://schemas.microsoft.com/office/powerpoint/2010/main" val="163940720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8BEB6B-D502-46F8-B57F-2DEC8C733CEB}"/>
              </a:ext>
            </a:extLst>
          </p:cNvPr>
          <p:cNvSpPr>
            <a:spLocks noGrp="1"/>
          </p:cNvSpPr>
          <p:nvPr>
            <p:ph type="title"/>
          </p:nvPr>
        </p:nvSpPr>
        <p:spPr>
          <a:xfrm>
            <a:off x="2010312" y="572739"/>
            <a:ext cx="8911687" cy="1280890"/>
          </a:xfrm>
        </p:spPr>
        <p:txBody>
          <a:bodyPr/>
          <a:lstStyle/>
          <a:p>
            <a:pPr algn="ctr"/>
            <a:r>
              <a:rPr lang="en-US"/>
              <a:t>References </a:t>
            </a:r>
          </a:p>
        </p:txBody>
      </p:sp>
      <p:sp>
        <p:nvSpPr>
          <p:cNvPr id="3" name="Content Placeholder 2">
            <a:extLst>
              <a:ext uri="{FF2B5EF4-FFF2-40B4-BE49-F238E27FC236}">
                <a16:creationId xmlns:a16="http://schemas.microsoft.com/office/drawing/2014/main" id="{8DD08A2E-C0A9-4FB3-878E-2EACD8298050}"/>
              </a:ext>
            </a:extLst>
          </p:cNvPr>
          <p:cNvSpPr>
            <a:spLocks noGrp="1"/>
          </p:cNvSpPr>
          <p:nvPr>
            <p:ph idx="1"/>
          </p:nvPr>
        </p:nvSpPr>
        <p:spPr>
          <a:xfrm>
            <a:off x="1774587" y="1213184"/>
            <a:ext cx="8551099" cy="5241541"/>
          </a:xfrm>
        </p:spPr>
        <p:txBody>
          <a:bodyPr vert="horz" lIns="91440" tIns="45720" rIns="91440" bIns="45720" rtlCol="0" anchor="t">
            <a:normAutofit fontScale="47500" lnSpcReduction="20000"/>
          </a:bodyPr>
          <a:lstStyle/>
          <a:p>
            <a:pPr algn="ctr">
              <a:spcBef>
                <a:spcPct val="0"/>
              </a:spcBef>
              <a:buClrTx/>
              <a:buSzTx/>
              <a:buFontTx/>
              <a:buNone/>
            </a:pPr>
            <a:r>
              <a:rPr lang="en-US" altLang="en-US" sz="7400" dirty="0"/>
              <a:t>EPA’s National Brownfields Website:</a:t>
            </a:r>
          </a:p>
          <a:p>
            <a:pPr algn="ctr">
              <a:spcBef>
                <a:spcPct val="0"/>
              </a:spcBef>
              <a:buClrTx/>
              <a:buSzTx/>
              <a:buFontTx/>
              <a:buNone/>
            </a:pPr>
            <a:r>
              <a:rPr lang="en-US" sz="7400" dirty="0">
                <a:solidFill>
                  <a:srgbClr val="0070C0"/>
                </a:solidFill>
                <a:hlinkClick r:id="rId3">
                  <a:extLst>
                    <a:ext uri="{A12FA001-AC4F-418D-AE19-62706E023703}">
                      <ahyp:hlinkClr xmlns:ahyp="http://schemas.microsoft.com/office/drawing/2018/hyperlinkcolor" val="tx"/>
                    </a:ext>
                  </a:extLst>
                </a:hlinkClick>
              </a:rPr>
              <a:t>https://www.epa.gov/brownfields</a:t>
            </a:r>
            <a:endParaRPr lang="en-US" sz="7400" dirty="0">
              <a:solidFill>
                <a:srgbClr val="0070C0"/>
              </a:solidFill>
            </a:endParaRPr>
          </a:p>
          <a:p>
            <a:pPr algn="ctr">
              <a:spcBef>
                <a:spcPct val="0"/>
              </a:spcBef>
              <a:buClrTx/>
              <a:buSzTx/>
              <a:buFontTx/>
              <a:buNone/>
            </a:pPr>
            <a:endParaRPr lang="en-US" altLang="en-US" sz="7400" dirty="0">
              <a:solidFill>
                <a:srgbClr val="2F5EBB"/>
              </a:solidFill>
            </a:endParaRPr>
          </a:p>
          <a:p>
            <a:pPr algn="ctr">
              <a:spcBef>
                <a:spcPct val="0"/>
              </a:spcBef>
              <a:buClrTx/>
              <a:buSzTx/>
              <a:buFontTx/>
              <a:buNone/>
            </a:pPr>
            <a:r>
              <a:rPr lang="en-US" altLang="en-US" sz="7400" dirty="0"/>
              <a:t>EPA’s Region 6 Brownfields Website:</a:t>
            </a:r>
          </a:p>
          <a:p>
            <a:pPr algn="ctr">
              <a:spcBef>
                <a:spcPct val="0"/>
              </a:spcBef>
              <a:buClrTx/>
              <a:buSzTx/>
              <a:buFontTx/>
              <a:buNone/>
            </a:pPr>
            <a:r>
              <a:rPr lang="en-US" altLang="en-US" sz="7400" u="sng" dirty="0">
                <a:solidFill>
                  <a:srgbClr val="0070C0"/>
                </a:solidFill>
                <a:hlinkClick r:id="rId4">
                  <a:extLst>
                    <a:ext uri="{A12FA001-AC4F-418D-AE19-62706E023703}">
                      <ahyp:hlinkClr xmlns:ahyp="http://schemas.microsoft.com/office/drawing/2018/hyperlinkcolor" val="tx"/>
                    </a:ext>
                  </a:extLst>
                </a:hlinkClick>
              </a:rPr>
              <a:t>https://www.epa.gov/brownfields/brownfields-and-land-revitalization-texas-new-mexico-oklahoma-arkansas-and-louisiana</a:t>
            </a:r>
            <a:endParaRPr lang="en-US" altLang="en-US" sz="7400" u="sng" dirty="0">
              <a:solidFill>
                <a:srgbClr val="0070C0"/>
              </a:solidFill>
            </a:endParaRPr>
          </a:p>
          <a:p>
            <a:pPr algn="ctr">
              <a:spcBef>
                <a:spcPct val="0"/>
              </a:spcBef>
              <a:buClrTx/>
              <a:buSzTx/>
              <a:buFontTx/>
              <a:buNone/>
            </a:pPr>
            <a:endParaRPr lang="en-US" altLang="en-US" sz="7400" u="sng" dirty="0">
              <a:solidFill>
                <a:srgbClr val="2F5EBB"/>
              </a:solidFill>
            </a:endParaRPr>
          </a:p>
          <a:p>
            <a:pPr algn="ctr">
              <a:spcBef>
                <a:spcPct val="0"/>
              </a:spcBef>
              <a:buClrTx/>
              <a:buSzTx/>
              <a:buFontTx/>
              <a:buNone/>
            </a:pPr>
            <a:r>
              <a:rPr lang="en-US" altLang="en-US" sz="7400" dirty="0"/>
              <a:t>EPA Brownfield 101 Factsheets</a:t>
            </a:r>
          </a:p>
          <a:p>
            <a:pPr algn="ctr">
              <a:spcBef>
                <a:spcPct val="0"/>
              </a:spcBef>
              <a:buClrTx/>
              <a:buSzTx/>
              <a:buFontTx/>
              <a:buNone/>
            </a:pPr>
            <a:r>
              <a:rPr lang="en-US" altLang="en-US" sz="7400" dirty="0">
                <a:solidFill>
                  <a:srgbClr val="0070C0"/>
                </a:solidFill>
                <a:hlinkClick r:id="rId5">
                  <a:extLst>
                    <a:ext uri="{A12FA001-AC4F-418D-AE19-62706E023703}">
                      <ahyp:hlinkClr xmlns:ahyp="http://schemas.microsoft.com/office/drawing/2018/hyperlinkcolor" val="tx"/>
                    </a:ext>
                  </a:extLst>
                </a:hlinkClick>
              </a:rPr>
              <a:t>https://www.epa.gov/brownfields/understanding-brownfields</a:t>
            </a:r>
            <a:endParaRPr lang="en-US" altLang="en-US" sz="7400" dirty="0">
              <a:solidFill>
                <a:srgbClr val="0070C0"/>
              </a:solidFill>
            </a:endParaRPr>
          </a:p>
          <a:p>
            <a:pPr algn="ctr">
              <a:spcBef>
                <a:spcPct val="0"/>
              </a:spcBef>
              <a:buClrTx/>
              <a:buSzTx/>
              <a:buFontTx/>
              <a:buNone/>
            </a:pPr>
            <a:endParaRPr lang="en-US" altLang="en-US" sz="8000" dirty="0">
              <a:solidFill>
                <a:srgbClr val="CC3300"/>
              </a:solidFill>
            </a:endParaRPr>
          </a:p>
        </p:txBody>
      </p:sp>
      <p:pic>
        <p:nvPicPr>
          <p:cNvPr id="5" name="Picture 4" descr="A picture containing drawing&#10;&#10;Description automatically generated">
            <a:extLst>
              <a:ext uri="{FF2B5EF4-FFF2-40B4-BE49-F238E27FC236}">
                <a16:creationId xmlns:a16="http://schemas.microsoft.com/office/drawing/2014/main" id="{4C8308BA-DAC2-4DD6-8D82-D9E4BAFFC11B}"/>
              </a:ext>
            </a:extLst>
          </p:cNvPr>
          <p:cNvPicPr>
            <a:picLocks noChangeAspect="1"/>
          </p:cNvPicPr>
          <p:nvPr/>
        </p:nvPicPr>
        <p:blipFill rotWithShape="1">
          <a:blip r:embed="rId6"/>
          <a:srcRect r="38165" b="50000"/>
          <a:stretch/>
        </p:blipFill>
        <p:spPr>
          <a:xfrm>
            <a:off x="10116424" y="6008259"/>
            <a:ext cx="1666045" cy="530764"/>
          </a:xfrm>
          <a:prstGeom prst="rect">
            <a:avLst/>
          </a:prstGeom>
        </p:spPr>
      </p:pic>
    </p:spTree>
    <p:extLst>
      <p:ext uri="{BB962C8B-B14F-4D97-AF65-F5344CB8AC3E}">
        <p14:creationId xmlns:p14="http://schemas.microsoft.com/office/powerpoint/2010/main" val="115905686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EF8F79B-AFC1-4F0D-8113-2347C61A76D9}"/>
              </a:ext>
            </a:extLst>
          </p:cNvPr>
          <p:cNvSpPr/>
          <p:nvPr/>
        </p:nvSpPr>
        <p:spPr>
          <a:xfrm>
            <a:off x="1814734" y="478303"/>
            <a:ext cx="10255348" cy="6093976"/>
          </a:xfrm>
          <a:prstGeom prst="rect">
            <a:avLst/>
          </a:prstGeom>
        </p:spPr>
        <p:txBody>
          <a:bodyPr wrap="square">
            <a:spAutoFit/>
          </a:bodyPr>
          <a:lstStyle/>
          <a:p>
            <a:pPr marR="0" lvl="0">
              <a:spcBef>
                <a:spcPts val="0"/>
              </a:spcBef>
              <a:spcAft>
                <a:spcPts val="0"/>
              </a:spcAft>
            </a:pPr>
            <a:r>
              <a:rPr lang="en-US" sz="3200" b="1" dirty="0">
                <a:solidFill>
                  <a:schemeClr val="accent2"/>
                </a:solidFill>
                <a:latin typeface="+mj-lt"/>
                <a:ea typeface="Times New Roman" panose="02020603050405020304" pitchFamily="18" charset="0"/>
              </a:rPr>
              <a:t>Currently our FY21grant competitions are underway</a:t>
            </a:r>
          </a:p>
          <a:p>
            <a:pPr marR="0" lvl="0">
              <a:spcBef>
                <a:spcPts val="0"/>
              </a:spcBef>
              <a:spcAft>
                <a:spcPts val="0"/>
              </a:spcAft>
            </a:pPr>
            <a:r>
              <a:rPr lang="en-US" dirty="0">
                <a:latin typeface="+mj-lt"/>
                <a:ea typeface="Times New Roman" panose="02020603050405020304" pitchFamily="18" charset="0"/>
              </a:rPr>
              <a:t>.</a:t>
            </a:r>
            <a:endParaRPr lang="en-US" dirty="0">
              <a:latin typeface="+mj-lt"/>
              <a:ea typeface="Calibri" panose="020F0502020204030204" pitchFamily="34" charset="0"/>
            </a:endParaRPr>
          </a:p>
          <a:p>
            <a:pPr marR="0" lvl="1">
              <a:spcBef>
                <a:spcPts val="0"/>
              </a:spcBef>
              <a:spcAft>
                <a:spcPts val="0"/>
              </a:spcAft>
            </a:pPr>
            <a:r>
              <a:rPr lang="en-US" sz="2800" dirty="0">
                <a:latin typeface="+mj-lt"/>
                <a:ea typeface="Times New Roman" panose="02020603050405020304" pitchFamily="18" charset="0"/>
              </a:rPr>
              <a:t>We anticipate our annual assessment and cleanup grant competitions will be announced in May.</a:t>
            </a:r>
          </a:p>
          <a:p>
            <a:pPr marR="0" lvl="1">
              <a:spcBef>
                <a:spcPts val="0"/>
              </a:spcBef>
              <a:spcAft>
                <a:spcPts val="0"/>
              </a:spcAft>
            </a:pPr>
            <a:endParaRPr lang="en-US" sz="2800" dirty="0">
              <a:latin typeface="Times New Roman" panose="02020603050405020304" pitchFamily="18" charset="0"/>
              <a:ea typeface="Times New Roman" panose="02020603050405020304" pitchFamily="18" charset="0"/>
            </a:endParaRPr>
          </a:p>
          <a:p>
            <a:pPr marR="0" lvl="1">
              <a:spcBef>
                <a:spcPts val="0"/>
              </a:spcBef>
              <a:spcAft>
                <a:spcPts val="0"/>
              </a:spcAft>
            </a:pPr>
            <a:r>
              <a:rPr lang="en-US" sz="2800" dirty="0">
                <a:latin typeface="+mj-lt"/>
                <a:ea typeface="Times New Roman" panose="02020603050405020304" pitchFamily="18" charset="0"/>
              </a:rPr>
              <a:t>We are finalizing the FY21 Environmental Workforce Development and Job Training program now, anticipated announcement in March. </a:t>
            </a:r>
          </a:p>
          <a:p>
            <a:pPr marL="742950" marR="0" lvl="1" indent="-285750">
              <a:spcBef>
                <a:spcPts val="0"/>
              </a:spcBef>
              <a:spcAft>
                <a:spcPts val="0"/>
              </a:spcAft>
              <a:buFont typeface="Courier New" panose="02070309020205020404" pitchFamily="49" charset="0"/>
              <a:buChar char="o"/>
            </a:pPr>
            <a:endParaRPr lang="en-US" sz="2800" dirty="0">
              <a:latin typeface="Times New Roman" panose="02020603050405020304" pitchFamily="18" charset="0"/>
              <a:ea typeface="Calibri" panose="020F0502020204030204" pitchFamily="34" charset="0"/>
            </a:endParaRPr>
          </a:p>
          <a:p>
            <a:pPr marR="0" lvl="1">
              <a:spcBef>
                <a:spcPts val="0"/>
              </a:spcBef>
              <a:spcAft>
                <a:spcPts val="0"/>
              </a:spcAft>
            </a:pPr>
            <a:r>
              <a:rPr lang="en-US" sz="2800" dirty="0">
                <a:latin typeface="+mj-lt"/>
                <a:ea typeface="Times New Roman" panose="02020603050405020304" pitchFamily="18" charset="0"/>
              </a:rPr>
              <a:t>We are re-competing existing technical assistance providers who support many communities to help them address their brownfields issues and anticipate that announcement in the spring.</a:t>
            </a:r>
            <a:endParaRPr lang="en-US" sz="2800" dirty="0">
              <a:effectLst/>
              <a:latin typeface="+mj-lt"/>
              <a:ea typeface="Calibri" panose="020F0502020204030204" pitchFamily="34" charset="0"/>
            </a:endParaRPr>
          </a:p>
        </p:txBody>
      </p:sp>
    </p:spTree>
    <p:extLst>
      <p:ext uri="{BB962C8B-B14F-4D97-AF65-F5344CB8AC3E}">
        <p14:creationId xmlns:p14="http://schemas.microsoft.com/office/powerpoint/2010/main" val="78879991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ADDAF19F-F269-4F42-8DBD-FB75B7A94C3D}"/>
              </a:ext>
            </a:extLst>
          </p:cNvPr>
          <p:cNvSpPr>
            <a:spLocks noGrp="1"/>
          </p:cNvSpPr>
          <p:nvPr>
            <p:ph type="title"/>
          </p:nvPr>
        </p:nvSpPr>
        <p:spPr>
          <a:xfrm>
            <a:off x="1853076" y="490552"/>
            <a:ext cx="8538043" cy="1906825"/>
          </a:xfrm>
        </p:spPr>
        <p:txBody>
          <a:bodyPr>
            <a:normAutofit/>
          </a:bodyPr>
          <a:lstStyle/>
          <a:p>
            <a:r>
              <a:rPr lang="en-US" dirty="0">
                <a:latin typeface="+mn-lt"/>
              </a:rPr>
              <a:t>CERCLA LIABILITY PROTECTIONS</a:t>
            </a:r>
            <a:br>
              <a:rPr lang="en-US" dirty="0">
                <a:latin typeface="+mn-lt"/>
                <a:cs typeface="Calibri"/>
              </a:rPr>
            </a:br>
            <a:r>
              <a:rPr lang="en-US" sz="2400" dirty="0">
                <a:latin typeface="+mn-lt"/>
              </a:rPr>
              <a:t>State and Local Governmental </a:t>
            </a:r>
            <a:r>
              <a:rPr lang="en-US" sz="2400" dirty="0">
                <a:latin typeface="Calibri"/>
                <a:cs typeface="Calibri"/>
              </a:rPr>
              <a:t>Entity Acquisitions Exemptions 101(20)(D) and 101(35)(A)(ii)</a:t>
            </a:r>
            <a:endParaRPr lang="en-US" dirty="0">
              <a:cs typeface="Calibri Light" panose="020F0302020204030204"/>
            </a:endParaRPr>
          </a:p>
        </p:txBody>
      </p:sp>
      <p:sp>
        <p:nvSpPr>
          <p:cNvPr id="10" name="Content Placeholder 2">
            <a:extLst>
              <a:ext uri="{FF2B5EF4-FFF2-40B4-BE49-F238E27FC236}">
                <a16:creationId xmlns:a16="http://schemas.microsoft.com/office/drawing/2014/main" id="{DACCFC29-E2D0-4E7F-9C21-88D00A28A015}"/>
              </a:ext>
            </a:extLst>
          </p:cNvPr>
          <p:cNvSpPr>
            <a:spLocks noGrp="1"/>
          </p:cNvSpPr>
          <p:nvPr>
            <p:ph idx="1"/>
          </p:nvPr>
        </p:nvSpPr>
        <p:spPr>
          <a:xfrm>
            <a:off x="1709174" y="2397376"/>
            <a:ext cx="10361471" cy="3970071"/>
          </a:xfrm>
        </p:spPr>
        <p:txBody>
          <a:bodyPr vert="horz" lIns="91440" tIns="45720" rIns="91440" bIns="45720" rtlCol="0" anchor="t">
            <a:noAutofit/>
          </a:bodyPr>
          <a:lstStyle/>
          <a:p>
            <a:pPr marL="0" indent="0">
              <a:buNone/>
            </a:pPr>
            <a:r>
              <a:rPr lang="en-US" sz="2400" cap="all" dirty="0">
                <a:solidFill>
                  <a:schemeClr val="accent2">
                    <a:lumMod val="50000"/>
                  </a:schemeClr>
                </a:solidFill>
                <a:cs typeface="Calibri"/>
              </a:rPr>
              <a:t>BUILD Act changes:</a:t>
            </a:r>
          </a:p>
          <a:p>
            <a:r>
              <a:rPr lang="en-US" sz="2100" dirty="0">
                <a:cs typeface="Calibri"/>
              </a:rPr>
              <a:t>Removed requirement that the government acquisition must be "involuntary."</a:t>
            </a:r>
          </a:p>
          <a:p>
            <a:r>
              <a:rPr lang="en-US" sz="2100" dirty="0">
                <a:cs typeface="Calibri"/>
              </a:rPr>
              <a:t>There was previous confusion surrounding whether some acquisitions, such as planned "eminent domain," was an allowable method of acquisition.</a:t>
            </a:r>
          </a:p>
          <a:p>
            <a:r>
              <a:rPr lang="en-US" sz="2100" u="sng" dirty="0">
                <a:cs typeface="Calibri"/>
              </a:rPr>
              <a:t>However</a:t>
            </a:r>
            <a:r>
              <a:rPr lang="en-US" sz="2100" dirty="0">
                <a:cs typeface="Calibri"/>
              </a:rPr>
              <a:t>, this does not mean all "voluntary" acquisitions fall within this exemption.</a:t>
            </a:r>
          </a:p>
          <a:p>
            <a:r>
              <a:rPr lang="en-US" sz="2100" dirty="0">
                <a:cs typeface="Calibri"/>
              </a:rPr>
              <a:t>For example, acquisition of a property for future </a:t>
            </a:r>
            <a:r>
              <a:rPr lang="en-US" sz="2100" u="sng" dirty="0">
                <a:cs typeface="Calibri"/>
              </a:rPr>
              <a:t>private</a:t>
            </a:r>
            <a:r>
              <a:rPr lang="en-US" sz="2100" dirty="0">
                <a:cs typeface="Calibri"/>
              </a:rPr>
              <a:t> use, and acceptance of donated property, do NOT qualify under this exemption.</a:t>
            </a:r>
          </a:p>
        </p:txBody>
      </p:sp>
      <p:sp>
        <p:nvSpPr>
          <p:cNvPr id="6" name="Title 1">
            <a:extLst>
              <a:ext uri="{FF2B5EF4-FFF2-40B4-BE49-F238E27FC236}">
                <a16:creationId xmlns:a16="http://schemas.microsoft.com/office/drawing/2014/main" id="{8CEED49D-5F41-44F9-B3C2-72C5B42523FB}"/>
              </a:ext>
            </a:extLst>
          </p:cNvPr>
          <p:cNvSpPr txBox="1">
            <a:spLocks/>
          </p:cNvSpPr>
          <p:nvPr/>
        </p:nvSpPr>
        <p:spPr>
          <a:xfrm>
            <a:off x="7550354" y="2624938"/>
            <a:ext cx="2780072" cy="1608124"/>
          </a:xfrm>
          <a:prstGeom prst="rect">
            <a:avLst/>
          </a:prstGeom>
          <a:effectLst/>
        </p:spPr>
        <p:txBody>
          <a:bodyPr vert="horz" lIns="91440" tIns="45720" rIns="91440" bIns="45720" rtlCol="0" anchor="ctr">
            <a:normAutofit/>
          </a:bodyPr>
          <a:lstStyle>
            <a:lvl1pPr algn="l" defTabSz="457200" rtl="0" eaLnBrk="1" latinLnBrk="0" hangingPunct="1">
              <a:spcBef>
                <a:spcPct val="0"/>
              </a:spcBef>
              <a:buNone/>
              <a:defRPr sz="28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endParaRPr lang="en-US" dirty="0">
              <a:latin typeface="+mn-lt"/>
            </a:endParaRPr>
          </a:p>
        </p:txBody>
      </p:sp>
      <p:sp>
        <p:nvSpPr>
          <p:cNvPr id="7" name="Title 1">
            <a:extLst>
              <a:ext uri="{FF2B5EF4-FFF2-40B4-BE49-F238E27FC236}">
                <a16:creationId xmlns:a16="http://schemas.microsoft.com/office/drawing/2014/main" id="{1C15ECC6-5805-4F6E-8151-A71342304213}"/>
              </a:ext>
            </a:extLst>
          </p:cNvPr>
          <p:cNvSpPr txBox="1">
            <a:spLocks/>
          </p:cNvSpPr>
          <p:nvPr/>
        </p:nvSpPr>
        <p:spPr>
          <a:xfrm>
            <a:off x="7702754" y="2777338"/>
            <a:ext cx="2780072" cy="1608124"/>
          </a:xfrm>
          <a:prstGeom prst="rect">
            <a:avLst/>
          </a:prstGeom>
          <a:effectLst/>
        </p:spPr>
        <p:txBody>
          <a:bodyPr vert="horz" lIns="91440" tIns="45720" rIns="91440" bIns="45720" rtlCol="0" anchor="ctr">
            <a:normAutofit/>
          </a:bodyPr>
          <a:lstStyle>
            <a:lvl1pPr algn="l" defTabSz="457200" rtl="0" eaLnBrk="1" latinLnBrk="0" hangingPunct="1">
              <a:spcBef>
                <a:spcPct val="0"/>
              </a:spcBef>
              <a:buNone/>
              <a:defRPr sz="28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endParaRPr lang="en-US" dirty="0">
              <a:latin typeface="+mn-lt"/>
            </a:endParaRPr>
          </a:p>
        </p:txBody>
      </p:sp>
      <p:pic>
        <p:nvPicPr>
          <p:cNvPr id="2" name="Picture 1" descr="A picture containing drawing&#10;&#10;Description automatically generated">
            <a:extLst>
              <a:ext uri="{FF2B5EF4-FFF2-40B4-BE49-F238E27FC236}">
                <a16:creationId xmlns:a16="http://schemas.microsoft.com/office/drawing/2014/main" id="{24BB187C-2AAA-4265-819D-BDB204CBCD48}"/>
              </a:ext>
            </a:extLst>
          </p:cNvPr>
          <p:cNvPicPr>
            <a:picLocks noChangeAspect="1"/>
          </p:cNvPicPr>
          <p:nvPr/>
        </p:nvPicPr>
        <p:blipFill rotWithShape="1">
          <a:blip r:embed="rId2"/>
          <a:srcRect r="38165" b="50000"/>
          <a:stretch/>
        </p:blipFill>
        <p:spPr>
          <a:xfrm>
            <a:off x="10116424" y="6008259"/>
            <a:ext cx="1666045" cy="530764"/>
          </a:xfrm>
          <a:prstGeom prst="rect">
            <a:avLst/>
          </a:prstGeom>
        </p:spPr>
      </p:pic>
    </p:spTree>
    <p:extLst>
      <p:ext uri="{BB962C8B-B14F-4D97-AF65-F5344CB8AC3E}">
        <p14:creationId xmlns:p14="http://schemas.microsoft.com/office/powerpoint/2010/main" val="80235813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2E9CEF-9993-4593-B1E6-1BE989EBEA52}"/>
              </a:ext>
            </a:extLst>
          </p:cNvPr>
          <p:cNvSpPr>
            <a:spLocks noGrp="1"/>
          </p:cNvSpPr>
          <p:nvPr>
            <p:ph type="title"/>
          </p:nvPr>
        </p:nvSpPr>
        <p:spPr>
          <a:xfrm>
            <a:off x="2259341" y="793322"/>
            <a:ext cx="8911687" cy="1048694"/>
          </a:xfrm>
        </p:spPr>
        <p:txBody>
          <a:bodyPr/>
          <a:lstStyle/>
          <a:p>
            <a:r>
              <a:rPr lang="en-US" dirty="0"/>
              <a:t>A Brownfield Is…</a:t>
            </a:r>
          </a:p>
        </p:txBody>
      </p:sp>
      <p:sp>
        <p:nvSpPr>
          <p:cNvPr id="3" name="Content Placeholder 2">
            <a:extLst>
              <a:ext uri="{FF2B5EF4-FFF2-40B4-BE49-F238E27FC236}">
                <a16:creationId xmlns:a16="http://schemas.microsoft.com/office/drawing/2014/main" id="{A042E7BF-33D8-473A-9A07-EB47106EB2F0}"/>
              </a:ext>
            </a:extLst>
          </p:cNvPr>
          <p:cNvSpPr>
            <a:spLocks noGrp="1"/>
          </p:cNvSpPr>
          <p:nvPr>
            <p:ph idx="1"/>
          </p:nvPr>
        </p:nvSpPr>
        <p:spPr>
          <a:xfrm>
            <a:off x="2255628" y="2039187"/>
            <a:ext cx="8915400" cy="1771650"/>
          </a:xfrm>
        </p:spPr>
        <p:txBody>
          <a:bodyPr>
            <a:normAutofit/>
          </a:bodyPr>
          <a:lstStyle/>
          <a:p>
            <a:r>
              <a:rPr lang="en-US" sz="2400" dirty="0"/>
              <a:t>Real property, the expansion, redevelopment or reuse of a site may be complicated by the presence or potential presence of hazardous substance, pollutant, or contaminant. </a:t>
            </a:r>
          </a:p>
        </p:txBody>
      </p:sp>
      <p:pic>
        <p:nvPicPr>
          <p:cNvPr id="5" name="Picture 4" descr="A picture containing drawing&#10;&#10;Description automatically generated">
            <a:extLst>
              <a:ext uri="{FF2B5EF4-FFF2-40B4-BE49-F238E27FC236}">
                <a16:creationId xmlns:a16="http://schemas.microsoft.com/office/drawing/2014/main" id="{ADA145C9-0C66-4C5A-A8E7-3748F4A867D3}"/>
              </a:ext>
            </a:extLst>
          </p:cNvPr>
          <p:cNvPicPr>
            <a:picLocks noChangeAspect="1"/>
          </p:cNvPicPr>
          <p:nvPr/>
        </p:nvPicPr>
        <p:blipFill rotWithShape="1">
          <a:blip r:embed="rId3"/>
          <a:srcRect r="38165" b="50000"/>
          <a:stretch/>
        </p:blipFill>
        <p:spPr>
          <a:xfrm>
            <a:off x="10116424" y="6008259"/>
            <a:ext cx="1666045" cy="530764"/>
          </a:xfrm>
          <a:prstGeom prst="rect">
            <a:avLst/>
          </a:prstGeom>
        </p:spPr>
      </p:pic>
      <p:sp>
        <p:nvSpPr>
          <p:cNvPr id="4" name="Rectangle 3">
            <a:extLst>
              <a:ext uri="{FF2B5EF4-FFF2-40B4-BE49-F238E27FC236}">
                <a16:creationId xmlns:a16="http://schemas.microsoft.com/office/drawing/2014/main" id="{C4D2B858-8143-4690-A02B-C325D6B2D382}"/>
              </a:ext>
            </a:extLst>
          </p:cNvPr>
          <p:cNvSpPr/>
          <p:nvPr/>
        </p:nvSpPr>
        <p:spPr>
          <a:xfrm>
            <a:off x="5974813" y="3244334"/>
            <a:ext cx="242374" cy="369332"/>
          </a:xfrm>
          <a:prstGeom prst="rect">
            <a:avLst/>
          </a:prstGeom>
        </p:spPr>
        <p:txBody>
          <a:bodyPr wrap="none">
            <a:spAutoFit/>
          </a:bodyPr>
          <a:lstStyle/>
          <a:p>
            <a:r>
              <a:rPr lang="en-US" dirty="0">
                <a:solidFill>
                  <a:srgbClr val="000000"/>
                </a:solidFill>
                <a:latin typeface="Times New Roman" panose="02020603050405020304" pitchFamily="18" charset="0"/>
              </a:rPr>
              <a:t> </a:t>
            </a:r>
            <a:endParaRPr lang="en-US" dirty="0"/>
          </a:p>
        </p:txBody>
      </p:sp>
      <p:sp>
        <p:nvSpPr>
          <p:cNvPr id="6" name="Rectangle 5">
            <a:extLst>
              <a:ext uri="{FF2B5EF4-FFF2-40B4-BE49-F238E27FC236}">
                <a16:creationId xmlns:a16="http://schemas.microsoft.com/office/drawing/2014/main" id="{CCB4F37F-F603-452D-BBE6-7A98D2071690}"/>
              </a:ext>
            </a:extLst>
          </p:cNvPr>
          <p:cNvSpPr/>
          <p:nvPr/>
        </p:nvSpPr>
        <p:spPr>
          <a:xfrm>
            <a:off x="5974813" y="3244334"/>
            <a:ext cx="242374" cy="369332"/>
          </a:xfrm>
          <a:prstGeom prst="rect">
            <a:avLst/>
          </a:prstGeom>
        </p:spPr>
        <p:txBody>
          <a:bodyPr wrap="none">
            <a:spAutoFit/>
          </a:bodyPr>
          <a:lstStyle/>
          <a:p>
            <a:r>
              <a:rPr lang="en-US" dirty="0">
                <a:solidFill>
                  <a:srgbClr val="000000"/>
                </a:solidFill>
                <a:latin typeface="Times New Roman" panose="02020603050405020304" pitchFamily="18" charset="0"/>
              </a:rPr>
              <a:t> </a:t>
            </a:r>
            <a:endParaRPr lang="en-US" dirty="0"/>
          </a:p>
        </p:txBody>
      </p:sp>
    </p:spTree>
    <p:extLst>
      <p:ext uri="{BB962C8B-B14F-4D97-AF65-F5344CB8AC3E}">
        <p14:creationId xmlns:p14="http://schemas.microsoft.com/office/powerpoint/2010/main" val="281279295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FEF7D8-B33E-45AE-BC7B-34BA77A1BF51}"/>
              </a:ext>
            </a:extLst>
          </p:cNvPr>
          <p:cNvSpPr>
            <a:spLocks noGrp="1"/>
          </p:cNvSpPr>
          <p:nvPr>
            <p:ph type="title"/>
          </p:nvPr>
        </p:nvSpPr>
        <p:spPr/>
        <p:txBody>
          <a:bodyPr/>
          <a:lstStyle/>
          <a:p>
            <a:r>
              <a:rPr lang="en-US" dirty="0"/>
              <a:t>Examples of Brownfields</a:t>
            </a:r>
          </a:p>
        </p:txBody>
      </p:sp>
      <p:pic>
        <p:nvPicPr>
          <p:cNvPr id="5" name="Picture 5">
            <a:extLst>
              <a:ext uri="{FF2B5EF4-FFF2-40B4-BE49-F238E27FC236}">
                <a16:creationId xmlns:a16="http://schemas.microsoft.com/office/drawing/2014/main" id="{0747A508-DB5D-423F-AD48-44AC0C995F0D}"/>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l="15002" t="23402" r="17552" b="36604"/>
          <a:stretch>
            <a:fillRect/>
          </a:stretch>
        </p:blipFill>
        <p:spPr bwMode="auto">
          <a:xfrm>
            <a:off x="1817110" y="1468082"/>
            <a:ext cx="4432820" cy="197142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pic>
        <p:nvPicPr>
          <p:cNvPr id="6" name="Picture 3" descr="Before American Can">
            <a:extLst>
              <a:ext uri="{FF2B5EF4-FFF2-40B4-BE49-F238E27FC236}">
                <a16:creationId xmlns:a16="http://schemas.microsoft.com/office/drawing/2014/main" id="{5AAC2123-8E0C-4FCD-8424-801527A4324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58683" y="3730188"/>
            <a:ext cx="3902075" cy="292576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7" name="Picture 4" descr="Roberto's Radiator Shop">
            <a:extLst>
              <a:ext uri="{FF2B5EF4-FFF2-40B4-BE49-F238E27FC236}">
                <a16:creationId xmlns:a16="http://schemas.microsoft.com/office/drawing/2014/main" id="{88DF46E2-D6E4-4179-A2D9-286ADD337E1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r="20705" b="18732"/>
          <a:stretch>
            <a:fillRect/>
          </a:stretch>
        </p:blipFill>
        <p:spPr bwMode="auto">
          <a:xfrm>
            <a:off x="6812280" y="2445106"/>
            <a:ext cx="3730625" cy="274796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8" name="Picture 7" descr="A picture containing drawing&#10;&#10;Description automatically generated">
            <a:extLst>
              <a:ext uri="{FF2B5EF4-FFF2-40B4-BE49-F238E27FC236}">
                <a16:creationId xmlns:a16="http://schemas.microsoft.com/office/drawing/2014/main" id="{C8C755A6-CF88-4BCA-BE59-5870FE10A522}"/>
              </a:ext>
            </a:extLst>
          </p:cNvPr>
          <p:cNvPicPr>
            <a:picLocks noChangeAspect="1"/>
          </p:cNvPicPr>
          <p:nvPr/>
        </p:nvPicPr>
        <p:blipFill rotWithShape="1">
          <a:blip r:embed="rId6"/>
          <a:srcRect r="38165" b="50000"/>
          <a:stretch/>
        </p:blipFill>
        <p:spPr>
          <a:xfrm>
            <a:off x="10116424" y="6008259"/>
            <a:ext cx="1666045" cy="530764"/>
          </a:xfrm>
          <a:prstGeom prst="rect">
            <a:avLst/>
          </a:prstGeom>
        </p:spPr>
      </p:pic>
    </p:spTree>
    <p:extLst>
      <p:ext uri="{BB962C8B-B14F-4D97-AF65-F5344CB8AC3E}">
        <p14:creationId xmlns:p14="http://schemas.microsoft.com/office/powerpoint/2010/main" val="252189397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A4759E-4DD3-4BC9-BCDB-4AD5A63F2235}"/>
              </a:ext>
            </a:extLst>
          </p:cNvPr>
          <p:cNvSpPr>
            <a:spLocks noGrp="1"/>
          </p:cNvSpPr>
          <p:nvPr>
            <p:ph type="title"/>
          </p:nvPr>
        </p:nvSpPr>
        <p:spPr/>
        <p:txBody>
          <a:bodyPr/>
          <a:lstStyle/>
          <a:p>
            <a:r>
              <a:rPr lang="en-US" dirty="0"/>
              <a:t>Examples of Brownfields</a:t>
            </a:r>
          </a:p>
        </p:txBody>
      </p:sp>
      <p:pic>
        <p:nvPicPr>
          <p:cNvPr id="6" name="Content Placeholder 5" descr="leaking equip">
            <a:extLst>
              <a:ext uri="{FF2B5EF4-FFF2-40B4-BE49-F238E27FC236}">
                <a16:creationId xmlns:a16="http://schemas.microsoft.com/office/drawing/2014/main" id="{AA58ED61-D7BD-49FD-880A-B0249BDD5ECF}"/>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1595968" y="2685130"/>
            <a:ext cx="3839633" cy="287972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7" name="Picture 13" descr="052501-2">
            <a:extLst>
              <a:ext uri="{FF2B5EF4-FFF2-40B4-BE49-F238E27FC236}">
                <a16:creationId xmlns:a16="http://schemas.microsoft.com/office/drawing/2014/main" id="{9C6F5DCC-383A-4E3E-A451-CE32C84E062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a:xfrm>
            <a:off x="6096000" y="1338930"/>
            <a:ext cx="4038600" cy="26924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8" name="Picture 18" descr="PC090981">
            <a:extLst>
              <a:ext uri="{FF2B5EF4-FFF2-40B4-BE49-F238E27FC236}">
                <a16:creationId xmlns:a16="http://schemas.microsoft.com/office/drawing/2014/main" id="{2EF959E1-3516-4662-AADD-F9E80377C61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a:xfrm>
            <a:off x="6438900" y="4141349"/>
            <a:ext cx="3352800" cy="25146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9" name="Picture 8" descr="A picture containing drawing&#10;&#10;Description automatically generated">
            <a:extLst>
              <a:ext uri="{FF2B5EF4-FFF2-40B4-BE49-F238E27FC236}">
                <a16:creationId xmlns:a16="http://schemas.microsoft.com/office/drawing/2014/main" id="{4883153D-F63C-4A03-879C-98A1B346ECD7}"/>
              </a:ext>
            </a:extLst>
          </p:cNvPr>
          <p:cNvPicPr>
            <a:picLocks noChangeAspect="1"/>
          </p:cNvPicPr>
          <p:nvPr/>
        </p:nvPicPr>
        <p:blipFill rotWithShape="1">
          <a:blip r:embed="rId6"/>
          <a:srcRect r="38165" b="50000"/>
          <a:stretch/>
        </p:blipFill>
        <p:spPr>
          <a:xfrm>
            <a:off x="10116424" y="6008259"/>
            <a:ext cx="1666045" cy="530764"/>
          </a:xfrm>
          <a:prstGeom prst="rect">
            <a:avLst/>
          </a:prstGeom>
        </p:spPr>
      </p:pic>
    </p:spTree>
    <p:extLst>
      <p:ext uri="{BB962C8B-B14F-4D97-AF65-F5344CB8AC3E}">
        <p14:creationId xmlns:p14="http://schemas.microsoft.com/office/powerpoint/2010/main" val="235625463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6AF295-4CFA-4023-9B3E-A1A14DCEFE0A}"/>
              </a:ext>
            </a:extLst>
          </p:cNvPr>
          <p:cNvSpPr>
            <a:spLocks noGrp="1"/>
          </p:cNvSpPr>
          <p:nvPr>
            <p:ph type="title"/>
          </p:nvPr>
        </p:nvSpPr>
        <p:spPr/>
        <p:txBody>
          <a:bodyPr/>
          <a:lstStyle/>
          <a:p>
            <a:r>
              <a:rPr lang="en-US" dirty="0"/>
              <a:t>Brownfields Examples</a:t>
            </a:r>
          </a:p>
        </p:txBody>
      </p:sp>
      <p:pic>
        <p:nvPicPr>
          <p:cNvPr id="5" name="Picture 3" descr="Before Enron">
            <a:extLst>
              <a:ext uri="{FF2B5EF4-FFF2-40B4-BE49-F238E27FC236}">
                <a16:creationId xmlns:a16="http://schemas.microsoft.com/office/drawing/2014/main" id="{82B980AB-2583-4F30-8A53-89A3E455FC9D}"/>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t="18391"/>
          <a:stretch>
            <a:fillRect/>
          </a:stretch>
        </p:blipFill>
        <p:spPr bwMode="auto">
          <a:xfrm>
            <a:off x="1585571" y="4185230"/>
            <a:ext cx="5303835" cy="281642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6" name="Picture 6" descr="DSCN1579">
            <a:extLst>
              <a:ext uri="{FF2B5EF4-FFF2-40B4-BE49-F238E27FC236}">
                <a16:creationId xmlns:a16="http://schemas.microsoft.com/office/drawing/2014/main" id="{5E9D1D64-B7F8-463E-89C2-C76D297C31D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62535" y="1676595"/>
            <a:ext cx="4673079" cy="350480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7" name="Picture 6" descr="A picture containing drawing&#10;&#10;Description automatically generated">
            <a:extLst>
              <a:ext uri="{FF2B5EF4-FFF2-40B4-BE49-F238E27FC236}">
                <a16:creationId xmlns:a16="http://schemas.microsoft.com/office/drawing/2014/main" id="{64442789-E11F-4693-A5A4-112D0BECC0D7}"/>
              </a:ext>
            </a:extLst>
          </p:cNvPr>
          <p:cNvPicPr>
            <a:picLocks noChangeAspect="1"/>
          </p:cNvPicPr>
          <p:nvPr/>
        </p:nvPicPr>
        <p:blipFill rotWithShape="1">
          <a:blip r:embed="rId5"/>
          <a:srcRect r="38165" b="50000"/>
          <a:stretch/>
        </p:blipFill>
        <p:spPr>
          <a:xfrm>
            <a:off x="10116424" y="6008259"/>
            <a:ext cx="1666045" cy="530764"/>
          </a:xfrm>
          <a:prstGeom prst="rect">
            <a:avLst/>
          </a:prstGeom>
        </p:spPr>
      </p:pic>
      <p:pic>
        <p:nvPicPr>
          <p:cNvPr id="1026" name="Picture 1">
            <a:extLst>
              <a:ext uri="{FF2B5EF4-FFF2-40B4-BE49-F238E27FC236}">
                <a16:creationId xmlns:a16="http://schemas.microsoft.com/office/drawing/2014/main" id="{128A5E60-0006-4DCD-BEEF-EE2CD59F695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92924" y="1137945"/>
            <a:ext cx="2336541" cy="25992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12165333"/>
      </p:ext>
    </p:extLst>
  </p:cSld>
  <p:clrMapOvr>
    <a:masterClrMapping/>
  </p:clrMapOvr>
</p:sld>
</file>

<file path=ppt/theme/theme1.xml><?xml version="1.0" encoding="utf-8"?>
<a:theme xmlns:a="http://schemas.openxmlformats.org/drawingml/2006/main" name="Wisp">
  <a:themeElements>
    <a:clrScheme name="Wisp">
      <a:dk1>
        <a:sysClr val="windowText" lastClr="000000"/>
      </a:dk1>
      <a:lt1>
        <a:sysClr val="window" lastClr="FFFFFF"/>
      </a:lt1>
      <a:dk2>
        <a:srgbClr val="2E5369"/>
      </a:dk2>
      <a:lt2>
        <a:srgbClr val="CFE2E7"/>
      </a:lt2>
      <a:accent1>
        <a:srgbClr val="353535"/>
      </a:accent1>
      <a:accent2>
        <a:srgbClr val="31B4E6"/>
      </a:accent2>
      <a:accent3>
        <a:srgbClr val="265991"/>
      </a:accent3>
      <a:accent4>
        <a:srgbClr val="7E40CC"/>
      </a:accent4>
      <a:accent5>
        <a:srgbClr val="B927E9"/>
      </a:accent5>
      <a:accent6>
        <a:srgbClr val="E833BF"/>
      </a:accent6>
      <a:hlink>
        <a:srgbClr val="2DA0F1"/>
      </a:hlink>
      <a:folHlink>
        <a:srgbClr val="7ED1E6"/>
      </a:folHlink>
    </a:clrScheme>
    <a:fontScheme name="Wisp">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isp">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4F34B87B-9C7A-41AE-A6CB-48536223DFF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p:properties xmlns:p="http://schemas.microsoft.com/office/2006/metadata/properties" xmlns:xsi="http://www.w3.org/2001/XMLSchema-instance" xmlns:pc="http://schemas.microsoft.com/office/infopath/2007/PartnerControls">
  <documentManagement>
    <_Source xmlns="http://schemas.microsoft.com/sharepoint/v3/fields" xsi:nil="true"/>
    <Language xmlns="http://schemas.microsoft.com/sharepoint/v3">English</Language>
    <j747ac98061d40f0aa7bd47e1db5675d xmlns="4ffa91fb-a0ff-4ac5-b2db-65c790d184a4">
      <Terms xmlns="http://schemas.microsoft.com/office/infopath/2007/PartnerControls"/>
    </j747ac98061d40f0aa7bd47e1db5675d>
    <Records_x0020_Status xmlns="b5c0677a-3593-4edc-bde4-aaa8383d6761">Pending</Records_x0020_Status>
    <External_x0020_Contributor xmlns="4ffa91fb-a0ff-4ac5-b2db-65c790d184a4" xsi:nil="true"/>
    <TaxKeywordTaxHTField xmlns="4ffa91fb-a0ff-4ac5-b2db-65c790d184a4">
      <Terms xmlns="http://schemas.microsoft.com/office/infopath/2007/PartnerControls"/>
    </TaxKeywordTaxHTField>
    <Record xmlns="4ffa91fb-a0ff-4ac5-b2db-65c790d184a4">Shared</Record>
    <Rights xmlns="4ffa91fb-a0ff-4ac5-b2db-65c790d184a4" xsi:nil="true"/>
    <Document_x0020_Creation_x0020_Date xmlns="4ffa91fb-a0ff-4ac5-b2db-65c790d184a4">2020-08-17T19:40:20+00:00</Document_x0020_Creation_x0020_Date>
    <EPA_x0020_Office xmlns="4ffa91fb-a0ff-4ac5-b2db-65c790d184a4" xsi:nil="true"/>
    <CategoryDescription xmlns="http://schemas.microsoft.com/sharepoint.v3" xsi:nil="true"/>
    <Identifier xmlns="4ffa91fb-a0ff-4ac5-b2db-65c790d184a4" xsi:nil="true"/>
    <_Coverage xmlns="http://schemas.microsoft.com/sharepoint/v3/fields" xsi:nil="true"/>
    <Creator xmlns="4ffa91fb-a0ff-4ac5-b2db-65c790d184a4">
      <UserInfo>
        <DisplayName/>
        <AccountId xsi:nil="true"/>
        <AccountType/>
      </UserInfo>
    </Creator>
    <EPA_x0020_Related_x0020_Documents xmlns="4ffa91fb-a0ff-4ac5-b2db-65c790d184a4" xsi:nil="true"/>
    <EPA_x0020_Contributor xmlns="4ffa91fb-a0ff-4ac5-b2db-65c790d184a4">
      <UserInfo>
        <DisplayName/>
        <AccountId xsi:nil="true"/>
        <AccountType/>
      </UserInfo>
    </EPA_x0020_Contributor>
    <TaxCatchAll xmlns="4ffa91fb-a0ff-4ac5-b2db-65c790d184a4"/>
    <Records_x0020_Date xmlns="b5c0677a-3593-4edc-bde4-aaa8383d6761"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D1DAC256F45B0C47BE23B282F6EA3966" ma:contentTypeVersion="9" ma:contentTypeDescription="Create a new document." ma:contentTypeScope="" ma:versionID="ed026ad66e2641a6af5e703d5f3f292b">
  <xsd:schema xmlns:xsd="http://www.w3.org/2001/XMLSchema" xmlns:xs="http://www.w3.org/2001/XMLSchema" xmlns:p="http://schemas.microsoft.com/office/2006/metadata/properties" xmlns:ns1="http://schemas.microsoft.com/sharepoint/v3" xmlns:ns3="4ffa91fb-a0ff-4ac5-b2db-65c790d184a4" xmlns:ns4="http://schemas.microsoft.com/sharepoint.v3" xmlns:ns5="http://schemas.microsoft.com/sharepoint/v3/fields" xmlns:ns6="eac0d78e-be9c-4961-bbe8-c76ed5e1a89f" xmlns:ns7="b5c0677a-3593-4edc-bde4-aaa8383d6761" targetNamespace="http://schemas.microsoft.com/office/2006/metadata/properties" ma:root="true" ma:fieldsID="b2a6e0bbaf66fd885f8a4bdf6e97179f" ns1:_="" ns3:_="" ns4:_="" ns5:_="" ns6:_="" ns7:_="">
    <xsd:import namespace="http://schemas.microsoft.com/sharepoint/v3"/>
    <xsd:import namespace="4ffa91fb-a0ff-4ac5-b2db-65c790d184a4"/>
    <xsd:import namespace="http://schemas.microsoft.com/sharepoint.v3"/>
    <xsd:import namespace="http://schemas.microsoft.com/sharepoint/v3/fields"/>
    <xsd:import namespace="eac0d78e-be9c-4961-bbe8-c76ed5e1a89f"/>
    <xsd:import namespace="b5c0677a-3593-4edc-bde4-aaa8383d6761"/>
    <xsd:element name="properties">
      <xsd:complexType>
        <xsd:sequence>
          <xsd:element name="documentManagement">
            <xsd:complexType>
              <xsd:all>
                <xsd:element ref="ns3:Document_x0020_Creation_x0020_Date" minOccurs="0"/>
                <xsd:element ref="ns3:Creator" minOccurs="0"/>
                <xsd:element ref="ns3:EPA_x0020_Office" minOccurs="0"/>
                <xsd:element ref="ns3:Record" minOccurs="0"/>
                <xsd:element ref="ns4:CategoryDescription" minOccurs="0"/>
                <xsd:element ref="ns3:Identifier" minOccurs="0"/>
                <xsd:element ref="ns3:EPA_x0020_Contributor" minOccurs="0"/>
                <xsd:element ref="ns3:External_x0020_Contributor" minOccurs="0"/>
                <xsd:element ref="ns5:_Coverage" minOccurs="0"/>
                <xsd:element ref="ns3:EPA_x0020_Related_x0020_Documents" minOccurs="0"/>
                <xsd:element ref="ns5:_Source" minOccurs="0"/>
                <xsd:element ref="ns3:Rights" minOccurs="0"/>
                <xsd:element ref="ns1:Language" minOccurs="0"/>
                <xsd:element ref="ns3:j747ac98061d40f0aa7bd47e1db5675d" minOccurs="0"/>
                <xsd:element ref="ns3:TaxKeywordTaxHTField" minOccurs="0"/>
                <xsd:element ref="ns3:TaxCatchAllLabel" minOccurs="0"/>
                <xsd:element ref="ns3:TaxCatchAll" minOccurs="0"/>
                <xsd:element ref="ns6:MediaServiceMetadata" minOccurs="0"/>
                <xsd:element ref="ns6:MediaServiceFastMetadata" minOccurs="0"/>
                <xsd:element ref="ns7:SharedWithUsers" minOccurs="0"/>
                <xsd:element ref="ns7:SharedWithDetails" minOccurs="0"/>
                <xsd:element ref="ns7:SharingHintHash" minOccurs="0"/>
                <xsd:element ref="ns7:Records_x0020_Status" minOccurs="0"/>
                <xsd:element ref="ns7:Records_x0020_Dat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Language" ma:index="17" nillable="true" ma:displayName="Language" ma:default="English" ma:description="Select the document language from the drop down." ma:format="Dropdown" ma:internalName="Language" ma:readOnly="false">
      <xsd:simpleType>
        <xsd:restriction base="dms:Choice">
          <xsd:enumeration value="Arabic (Saudi Arabia)"/>
          <xsd:enumeration value="Bulgarian (Bulgaria)"/>
          <xsd:enumeration value="Chinese (Hong Kong S.A.R.)"/>
          <xsd:enumeration value="Chinese (People's Republic of China)"/>
          <xsd:enumeration value="Chinese (Taiwan)"/>
          <xsd:enumeration value="Croatian (Croatia)"/>
          <xsd:enumeration value="Czech (Czech Republic)"/>
          <xsd:enumeration value="Danish (Denmark)"/>
          <xsd:enumeration value="Dutch (Netherlands)"/>
          <xsd:enumeration value="English"/>
          <xsd:enumeration value="Estonian (Estonia)"/>
          <xsd:enumeration value="Finnish (Finland)"/>
          <xsd:enumeration value="French (France)"/>
          <xsd:enumeration value="German (Germany)"/>
          <xsd:enumeration value="Greek (Greece)"/>
          <xsd:enumeration value="Hebrew (Israel)"/>
          <xsd:enumeration value="Hindi (India)"/>
          <xsd:enumeration value="Hungarian (Hungary)"/>
          <xsd:enumeration value="Indonesian (Indonesia)"/>
          <xsd:enumeration value="Italian (Italy)"/>
          <xsd:enumeration value="Japanese (Japan)"/>
          <xsd:enumeration value="Korean (Korea)"/>
          <xsd:enumeration value="Latvian (Latvia)"/>
          <xsd:enumeration value="Lithuanian (Lithuania)"/>
          <xsd:enumeration value="Malay (Malaysia)"/>
          <xsd:enumeration value="Norwegian (Bokmal) (Norway)"/>
          <xsd:enumeration value="Polish (Poland)"/>
          <xsd:enumeration value="Portuguese (Brazil)"/>
          <xsd:enumeration value="Portuguese (Portugal)"/>
          <xsd:enumeration value="Romanian (Romania)"/>
          <xsd:enumeration value="Russian (Russia)"/>
          <xsd:enumeration value="Serbian (Latin) (Serbia)"/>
          <xsd:enumeration value="Slovak (Slovakia)"/>
          <xsd:enumeration value="Slovenian (Slovenia)"/>
          <xsd:enumeration value="Spanish (Spain)"/>
          <xsd:enumeration value="Swedish (Sweden)"/>
          <xsd:enumeration value="Thai (Thailand)"/>
          <xsd:enumeration value="Turkish (Turkey)"/>
          <xsd:enumeration value="Ukrainian (Ukraine)"/>
          <xsd:enumeration value="Urdu (Islamic Republic of Pakistan)"/>
          <xsd:enumeration value="Vietnamese (Vietnam)"/>
        </xsd:restriction>
      </xsd:simpleType>
    </xsd:element>
  </xsd:schema>
  <xsd:schema xmlns:xsd="http://www.w3.org/2001/XMLSchema" xmlns:xs="http://www.w3.org/2001/XMLSchema" xmlns:dms="http://schemas.microsoft.com/office/2006/documentManagement/types" xmlns:pc="http://schemas.microsoft.com/office/infopath/2007/PartnerControls" targetNamespace="4ffa91fb-a0ff-4ac5-b2db-65c790d184a4" elementFormDefault="qualified">
    <xsd:import namespace="http://schemas.microsoft.com/office/2006/documentManagement/types"/>
    <xsd:import namespace="http://schemas.microsoft.com/office/infopath/2007/PartnerControls"/>
    <xsd:element name="Document_x0020_Creation_x0020_Date" ma:index="2" nillable="true" ma:displayName="Document Date" ma:default="[today]" ma:description="Enter the date this document was last modified. The upload date has been entered by default." ma:format="DateOnly" ma:internalName="Document_x0020_Creation_x0020_Date" ma:readOnly="false">
      <xsd:simpleType>
        <xsd:restriction base="dms:DateTime"/>
      </xsd:simpleType>
    </xsd:element>
    <xsd:element name="Creator" ma:index="3" nillable="true" ma:displayName="Creator" ma:description="Enter the person primarily responsible for the document. The name of the person uploading the document has been entered by default." ma:list="UserInfo" ma:SharePointGroup="0" ma:internalName="Creator" ma:readOnly="false" ma:showField="ImnNam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EPA_x0020_Office" ma:index="4" nillable="true" ma:displayName="EPA Office" ma:description="Enter the EPA organization primarily responsible for the document. The office of the person uploading the document has been entered by default." ma:internalName="EPA_x0020_Office" ma:readOnly="false">
      <xsd:simpleType>
        <xsd:restriction base="dms:Text">
          <xsd:maxLength value="255"/>
        </xsd:restriction>
      </xsd:simpleType>
    </xsd:element>
    <xsd:element name="Record" ma:index="5" nillable="true" ma:displayName="Record" ma:default="Shared" ma:description="For documents that provide evidence of EPA decisions and actions, select &quot;Shared&quot; (open access) or &quot;Private&quot; (restricted access)." ma:format="Dropdown" ma:internalName="Record">
      <xsd:simpleType>
        <xsd:restriction base="dms:Choice">
          <xsd:enumeration value="None"/>
          <xsd:enumeration value="Shared"/>
          <xsd:enumeration value="Private"/>
        </xsd:restriction>
      </xsd:simpleType>
    </xsd:element>
    <xsd:element name="Identifier" ma:index="9" nillable="true" ma:displayName="Identifier" ma:description="Enter all EPA identification numbers applicable to this document, one on each line." ma:internalName="Identifier" ma:readOnly="false">
      <xsd:simpleType>
        <xsd:restriction base="dms:Note">
          <xsd:maxLength value="255"/>
        </xsd:restriction>
      </xsd:simpleType>
    </xsd:element>
    <xsd:element name="EPA_x0020_Contributor" ma:index="11" nillable="true" ma:displayName="EPA Contributor" ma:description="Enter an EPA person who contributed to the creation of the document but is not the primary author." ma:list="UserInfo" ma:SharePointGroup="0" ma:internalName="EPA_x0020_Contributor" ma:readOnly="false" ma:showField="ImnNam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External_x0020_Contributor" ma:index="12" nillable="true" ma:displayName="External Contributor" ma:description="Enter a non-EPA person who contributed to the creation of the document but is not the primary author." ma:internalName="External_x0020_Contributor" ma:readOnly="false">
      <xsd:simpleType>
        <xsd:restriction base="dms:Note">
          <xsd:maxLength value="255"/>
        </xsd:restriction>
      </xsd:simpleType>
    </xsd:element>
    <xsd:element name="EPA_x0020_Related_x0020_Documents" ma:index="14" nillable="true" ma:displayName="Other Related Documents" ma:description="Enter any related document." ma:internalName="EPA_x0020_Related_x0020_Documents" ma:readOnly="false">
      <xsd:simpleType>
        <xsd:restriction base="dms:Note">
          <xsd:maxLength value="255"/>
        </xsd:restriction>
      </xsd:simpleType>
    </xsd:element>
    <xsd:element name="Rights" ma:index="16" nillable="true" ma:displayName="Rights" ma:description="Enter information about intellectual property rights held over the document (e.g. copyright, patent, trademark)." ma:internalName="Rights" ma:readOnly="false">
      <xsd:simpleType>
        <xsd:restriction base="dms:Note">
          <xsd:maxLength value="255"/>
        </xsd:restriction>
      </xsd:simpleType>
    </xsd:element>
    <xsd:element name="j747ac98061d40f0aa7bd47e1db5675d" ma:index="19" nillable="true" ma:taxonomy="true" ma:internalName="j747ac98061d40f0aa7bd47e1db5675d" ma:taxonomyFieldName="Document_x0020_Type" ma:displayName="Document Type" ma:readOnly="false" ma:default="" ma:fieldId="{3747ac98-061d-40f0-aa7b-d47e1db5675d}" ma:sspId="29f62856-1543-49d4-a736-4569d363f533" ma:termSetId="e06cd6a9-a175-4da0-81cb-8dba7aa394ab" ma:anchorId="00000000-0000-0000-0000-000000000000" ma:open="false" ma:isKeyword="false">
      <xsd:complexType>
        <xsd:sequence>
          <xsd:element ref="pc:Terms" minOccurs="0" maxOccurs="1"/>
        </xsd:sequence>
      </xsd:complexType>
    </xsd:element>
    <xsd:element name="TaxKeywordTaxHTField" ma:index="21" nillable="true" ma:taxonomy="true" ma:internalName="TaxKeywordTaxHTField" ma:taxonomyFieldName="TaxKeyword" ma:displayName="Enterprise Keywords" ma:readOnly="false" ma:fieldId="{23f27201-bee3-471e-b2e7-b64fd8b7ca38}" ma:taxonomyMulti="true" ma:sspId="29f62856-1543-49d4-a736-4569d363f533" ma:termSetId="00000000-0000-0000-0000-000000000000" ma:anchorId="00000000-0000-0000-0000-000000000000" ma:open="true" ma:isKeyword="true">
      <xsd:complexType>
        <xsd:sequence>
          <xsd:element ref="pc:Terms" minOccurs="0" maxOccurs="1"/>
        </xsd:sequence>
      </xsd:complexType>
    </xsd:element>
    <xsd:element name="TaxCatchAllLabel" ma:index="23" nillable="true" ma:displayName="Taxonomy Catch All Column1" ma:hidden="true" ma:list="{97fb7741-a21d-4c78-89c8-40991b7bc0f2}" ma:internalName="TaxCatchAllLabel" ma:readOnly="true" ma:showField="CatchAllDataLabel" ma:web="b5c0677a-3593-4edc-bde4-aaa8383d6761">
      <xsd:complexType>
        <xsd:complexContent>
          <xsd:extension base="dms:MultiChoiceLookup">
            <xsd:sequence>
              <xsd:element name="Value" type="dms:Lookup" maxOccurs="unbounded" minOccurs="0" nillable="true"/>
            </xsd:sequence>
          </xsd:extension>
        </xsd:complexContent>
      </xsd:complexType>
    </xsd:element>
    <xsd:element name="TaxCatchAll" ma:index="24" nillable="true" ma:displayName="Taxonomy Catch All Column" ma:hidden="true" ma:list="{97fb7741-a21d-4c78-89c8-40991b7bc0f2}" ma:internalName="TaxCatchAll" ma:showField="CatchAllData" ma:web="b5c0677a-3593-4edc-bde4-aaa8383d6761">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CategoryDescription" ma:index="6" nillable="true" ma:displayName="Description" ma:description="Enter a brief description." ma:internalName="CategoryDescription" ma:readOnly="fals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fields" elementFormDefault="qualified">
    <xsd:import namespace="http://schemas.microsoft.com/office/2006/documentManagement/types"/>
    <xsd:import namespace="http://schemas.microsoft.com/office/infopath/2007/PartnerControls"/>
    <xsd:element name="_Coverage" ma:index="13" nillable="true" ma:displayName="Coverage" ma:description="Enter the geographic location, jurisdiction, or time period for which the document is relevant." ma:internalName="_Coverage" ma:readOnly="false">
      <xsd:simpleType>
        <xsd:restriction base="dms:Text">
          <xsd:maxLength value="255"/>
        </xsd:restriction>
      </xsd:simpleType>
    </xsd:element>
    <xsd:element name="_Source" ma:index="15" nillable="true" ma:displayName="Source" ma:description="Enter a source from which the document is derived." ma:internalName="_Source" ma:readOnly="fals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eac0d78e-be9c-4961-bbe8-c76ed5e1a89f" elementFormDefault="qualified">
    <xsd:import namespace="http://schemas.microsoft.com/office/2006/documentManagement/types"/>
    <xsd:import namespace="http://schemas.microsoft.com/office/infopath/2007/PartnerControls"/>
    <xsd:element name="MediaServiceMetadata" ma:index="28" nillable="true" ma:displayName="MediaServiceMetadata" ma:hidden="true" ma:internalName="MediaServiceMetadata" ma:readOnly="true">
      <xsd:simpleType>
        <xsd:restriction base="dms:Note"/>
      </xsd:simpleType>
    </xsd:element>
    <xsd:element name="MediaServiceFastMetadata" ma:index="29" nillable="true" ma:displayName="MediaServiceFastMetadata" ma:hidden="true" ma:internalName="MediaServiceFast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b5c0677a-3593-4edc-bde4-aaa8383d6761" elementFormDefault="qualified">
    <xsd:import namespace="http://schemas.microsoft.com/office/2006/documentManagement/types"/>
    <xsd:import namespace="http://schemas.microsoft.com/office/infopath/2007/PartnerControls"/>
    <xsd:element name="SharedWithUsers" ma:index="3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31" nillable="true" ma:displayName="Shared With Details" ma:internalName="SharedWithDetails" ma:readOnly="true">
      <xsd:simpleType>
        <xsd:restriction base="dms:Note">
          <xsd:maxLength value="255"/>
        </xsd:restriction>
      </xsd:simpleType>
    </xsd:element>
    <xsd:element name="SharingHintHash" ma:index="32" nillable="true" ma:displayName="Sharing Hint Hash" ma:hidden="true" ma:internalName="SharingHintHash" ma:readOnly="true">
      <xsd:simpleType>
        <xsd:restriction base="dms:Text"/>
      </xsd:simpleType>
    </xsd:element>
    <xsd:element name="Records_x0020_Status" ma:index="33" nillable="true" ma:displayName="Records Status" ma:default="Pending" ma:internalName="Records_x0020_Status">
      <xsd:simpleType>
        <xsd:restriction base="dms:Text"/>
      </xsd:simpleType>
    </xsd:element>
    <xsd:element name="Records_x0020_Date" ma:index="34" nillable="true" ma:displayName="Records Date" ma:hidden="true" ma:internalName="Records_x0020_Date">
      <xsd:simpleType>
        <xsd:restriction base="dms:DateTim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25"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mso-contentType ?>
<SharedContentType xmlns="Microsoft.SharePoint.Taxonomy.ContentTypeSync" SourceId="29f62856-1543-49d4-a736-4569d363f533" ContentTypeId="0x0101" PreviousValue="false"/>
</file>

<file path=customXml/itemProps1.xml><?xml version="1.0" encoding="utf-8"?>
<ds:datastoreItem xmlns:ds="http://schemas.openxmlformats.org/officeDocument/2006/customXml" ds:itemID="{8B768F10-D91A-41D4-9F7F-95A47CC025C6}">
  <ds:schemaRefs>
    <ds:schemaRef ds:uri="4ffa91fb-a0ff-4ac5-b2db-65c790d184a4"/>
    <ds:schemaRef ds:uri="b5c0677a-3593-4edc-bde4-aaa8383d6761"/>
    <ds:schemaRef ds:uri="http://schemas.microsoft.com/office/2006/metadata/properties"/>
    <ds:schemaRef ds:uri="http://schemas.microsoft.com/office/infopath/2007/PartnerControls"/>
    <ds:schemaRef ds:uri="http://schemas.microsoft.com/sharepoint.v3"/>
    <ds:schemaRef ds:uri="http://schemas.microsoft.com/sharepoint/v3"/>
    <ds:schemaRef ds:uri="http://schemas.microsoft.com/sharepoint/v3/fields"/>
  </ds:schemaRefs>
</ds:datastoreItem>
</file>

<file path=customXml/itemProps2.xml><?xml version="1.0" encoding="utf-8"?>
<ds:datastoreItem xmlns:ds="http://schemas.openxmlformats.org/officeDocument/2006/customXml" ds:itemID="{A789A02A-E38C-4FAC-9361-EB3E69675694}">
  <ds:schemaRefs>
    <ds:schemaRef ds:uri="4ffa91fb-a0ff-4ac5-b2db-65c790d184a4"/>
    <ds:schemaRef ds:uri="b5c0677a-3593-4edc-bde4-aaa8383d6761"/>
    <ds:schemaRef ds:uri="eac0d78e-be9c-4961-bbe8-c76ed5e1a89f"/>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microsoft.com/sharepoint/v3"/>
    <ds:schemaRef ds:uri="http://schemas.microsoft.com/sharepoint/v3/field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333B9191-3393-4BF7-9A97-63D7F67C45E4}">
  <ds:schemaRefs>
    <ds:schemaRef ds:uri="http://schemas.microsoft.com/sharepoint/v3/contenttype/forms"/>
  </ds:schemaRefs>
</ds:datastoreItem>
</file>

<file path=customXml/itemProps4.xml><?xml version="1.0" encoding="utf-8"?>
<ds:datastoreItem xmlns:ds="http://schemas.openxmlformats.org/officeDocument/2006/customXml" ds:itemID="{72A48532-2314-4F17-820E-1453922BCB29}">
  <ds:schemaRefs>
    <ds:schemaRef ds:uri="Microsoft.SharePoint.Taxonomy.ContentTypeSync"/>
  </ds:schemaRefs>
</ds:datastoreItem>
</file>

<file path=docProps/app.xml><?xml version="1.0" encoding="utf-8"?>
<Properties xmlns="http://schemas.openxmlformats.org/officeDocument/2006/extended-properties" xmlns:vt="http://schemas.openxmlformats.org/officeDocument/2006/docPropsVTypes">
  <Template>Wisp</Template>
  <TotalTime>5884</TotalTime>
  <Words>3034</Words>
  <Application>Microsoft Office PowerPoint</Application>
  <PresentationFormat>Widescreen</PresentationFormat>
  <Paragraphs>446</Paragraphs>
  <Slides>47</Slides>
  <Notes>33</Notes>
  <HiddenSlides>1</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47</vt:i4>
      </vt:variant>
    </vt:vector>
  </HeadingPairs>
  <TitlesOfParts>
    <vt:vector size="55" baseType="lpstr">
      <vt:lpstr>Arial</vt:lpstr>
      <vt:lpstr>Calibri</vt:lpstr>
      <vt:lpstr>Century Gothic</vt:lpstr>
      <vt:lpstr>Courier New</vt:lpstr>
      <vt:lpstr>Times New Roman</vt:lpstr>
      <vt:lpstr>Wingdings</vt:lpstr>
      <vt:lpstr>Wingdings 3</vt:lpstr>
      <vt:lpstr>Wisp</vt:lpstr>
      <vt:lpstr>Brownfields 101 Benefits of the Program</vt:lpstr>
      <vt:lpstr>Brownfields 101</vt:lpstr>
      <vt:lpstr>Brownfields – The Beginnings</vt:lpstr>
      <vt:lpstr>Brownfields – The Beginnings</vt:lpstr>
      <vt:lpstr>CERCLA LIABILITY PROTECTIONS State and Local Governmental Entity Acquisitions Exemptions 101(20)(D) and 101(35)(A)(ii)</vt:lpstr>
      <vt:lpstr>A Brownfield Is…</vt:lpstr>
      <vt:lpstr>Examples of Brownfields</vt:lpstr>
      <vt:lpstr>Examples of Brownfields</vt:lpstr>
      <vt:lpstr>Brownfields Examples</vt:lpstr>
      <vt:lpstr>Brownfields Site in Arkansas Former Trucking &amp; Railroad Operations  </vt:lpstr>
      <vt:lpstr>Brownfields Site in New Mexico Former Railyard Turned Art District</vt:lpstr>
      <vt:lpstr>Brownfields States and Tribal  Technical Assistance Program, OK</vt:lpstr>
      <vt:lpstr>Brownfield Sites in Louisiana Assessment &amp; Revolving Loan Fund Cleanup </vt:lpstr>
      <vt:lpstr>Potential Impacts of Brownfields</vt:lpstr>
      <vt:lpstr>Brownfields occur throughout the United States</vt:lpstr>
      <vt:lpstr>Brownfields Project Process</vt:lpstr>
      <vt:lpstr>Elements of Brownfields Revitalization</vt:lpstr>
      <vt:lpstr>How does the EPA Brownfields program work? </vt:lpstr>
      <vt:lpstr>Benefits of the Brownfields Program</vt:lpstr>
      <vt:lpstr>Brownfields Assistance and Funding Opportunities</vt:lpstr>
      <vt:lpstr>Brownfields Assistance Opportunities – Eligible Applicants </vt:lpstr>
      <vt:lpstr>Brownfields Assistance – Potential Contaminants </vt:lpstr>
      <vt:lpstr>Not Eligible for Brownfields Assistance – Applicants and Contaminants</vt:lpstr>
      <vt:lpstr>Liability Protection</vt:lpstr>
      <vt:lpstr>All Appropriate Inquiry = Phase I Environmental Site Assessment </vt:lpstr>
      <vt:lpstr>State Brownfields Programs</vt:lpstr>
      <vt:lpstr>Targeted Brownfields Assessments and State and Tribal Response Program</vt:lpstr>
      <vt:lpstr>Brownfield Resources &amp; Guides</vt:lpstr>
      <vt:lpstr>Brownfields Technical Assistance  Kansas State University – Technical Assistance for Brownfields (TAB) </vt:lpstr>
      <vt:lpstr>TAB Resources &amp; Guides</vt:lpstr>
      <vt:lpstr>Current Brownfields Grant Schedule</vt:lpstr>
      <vt:lpstr>Recent Changes</vt:lpstr>
      <vt:lpstr>Opportunity Zones</vt:lpstr>
      <vt:lpstr>Assessment Grant</vt:lpstr>
      <vt:lpstr>Assessment Grant Details</vt:lpstr>
      <vt:lpstr>Cleanup Grant</vt:lpstr>
      <vt:lpstr>Cleanup Grant Details</vt:lpstr>
      <vt:lpstr>Multipurpose Grant</vt:lpstr>
      <vt:lpstr>Multipurpose Grant Details</vt:lpstr>
      <vt:lpstr>Revolving Loan Fund Grant  </vt:lpstr>
      <vt:lpstr>Revolving Loan Fund Grant Details</vt:lpstr>
      <vt:lpstr>Environmental Workforce &amp;  Job Training Grant (EWDJT)</vt:lpstr>
      <vt:lpstr>Brownfield Resources &amp; Guides</vt:lpstr>
      <vt:lpstr>Newest BF Team Members</vt:lpstr>
      <vt:lpstr>Save the date, mark your calendar, and plan to attend!</vt:lpstr>
      <vt:lpstr>References </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Brownfields 101</dc:title>
  <dc:creator>Kennedy, Michael</dc:creator>
  <cp:lastModifiedBy>Ware, Rita</cp:lastModifiedBy>
  <cp:revision>12</cp:revision>
  <dcterms:created xsi:type="dcterms:W3CDTF">2020-08-21T17:10:49Z</dcterms:created>
  <dcterms:modified xsi:type="dcterms:W3CDTF">2021-03-16T17:56:02Z</dcterms:modified>
</cp:coreProperties>
</file>