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0" r:id="rId5"/>
    <p:sldId id="284" r:id="rId6"/>
    <p:sldId id="286" r:id="rId7"/>
    <p:sldId id="295" r:id="rId8"/>
    <p:sldId id="299" r:id="rId9"/>
    <p:sldId id="288" r:id="rId10"/>
    <p:sldId id="310" r:id="rId11"/>
    <p:sldId id="313" r:id="rId12"/>
    <p:sldId id="301" r:id="rId13"/>
    <p:sldId id="314" r:id="rId14"/>
    <p:sldId id="307" r:id="rId15"/>
    <p:sldId id="303" r:id="rId16"/>
    <p:sldId id="312" r:id="rId17"/>
    <p:sldId id="311" r:id="rId18"/>
    <p:sldId id="315" r:id="rId19"/>
    <p:sldId id="316" r:id="rId20"/>
    <p:sldId id="269" r:id="rId21"/>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howGuides="1">
      <p:cViewPr varScale="1">
        <p:scale>
          <a:sx n="72" d="100"/>
          <a:sy n="72" d="100"/>
        </p:scale>
        <p:origin x="1266" y="66"/>
      </p:cViewPr>
      <p:guideLst>
        <p:guide orient="horz" pos="2160"/>
        <p:guide pos="288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23CEAAF3-9831-450B-8D59-2C09DB96C8FC}" type="datetimeFigureOut">
              <a:rPr lang="en-US"/>
              <a:t>8/26/2022</a:t>
            </a:fld>
            <a:endParaRPr dirty="0"/>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dirty="0"/>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2D50CD79-FC16-4410-AB61-17F26E6D3BC8}" type="datetimeFigureOut">
              <a:rPr lang="en-US"/>
              <a:t>8/19/2022</a:t>
            </a:fld>
            <a:endParaRPr dirty="0"/>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3616" tIns="46808" rIns="93616" bIns="46808" rtlCol="0" anchor="ctr"/>
          <a:lstStyle/>
          <a:p>
            <a:endParaRPr dirty="0"/>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dirty="0"/>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334036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14</a:t>
            </a:fld>
            <a:endParaRPr lang="en-US" dirty="0"/>
          </a:p>
        </p:txBody>
      </p:sp>
    </p:spTree>
    <p:extLst>
      <p:ext uri="{BB962C8B-B14F-4D97-AF65-F5344CB8AC3E}">
        <p14:creationId xmlns:p14="http://schemas.microsoft.com/office/powerpoint/2010/main" val="65506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6</a:t>
            </a:fld>
            <a:endParaRPr lang="en-US" dirty="0"/>
          </a:p>
        </p:txBody>
      </p:sp>
    </p:spTree>
    <p:extLst>
      <p:ext uri="{BB962C8B-B14F-4D97-AF65-F5344CB8AC3E}">
        <p14:creationId xmlns:p14="http://schemas.microsoft.com/office/powerpoint/2010/main" val="39441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7</a:t>
            </a:fld>
            <a:endParaRPr lang="en-US" dirty="0"/>
          </a:p>
        </p:txBody>
      </p:sp>
    </p:spTree>
    <p:extLst>
      <p:ext uri="{BB962C8B-B14F-4D97-AF65-F5344CB8AC3E}">
        <p14:creationId xmlns:p14="http://schemas.microsoft.com/office/powerpoint/2010/main" val="393146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dirty="0"/>
          </a:p>
        </p:txBody>
      </p:sp>
    </p:spTree>
    <p:extLst>
      <p:ext uri="{BB962C8B-B14F-4D97-AF65-F5344CB8AC3E}">
        <p14:creationId xmlns:p14="http://schemas.microsoft.com/office/powerpoint/2010/main" val="219071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9</a:t>
            </a:fld>
            <a:endParaRPr lang="en-US" dirty="0"/>
          </a:p>
        </p:txBody>
      </p:sp>
    </p:spTree>
    <p:extLst>
      <p:ext uri="{BB962C8B-B14F-4D97-AF65-F5344CB8AC3E}">
        <p14:creationId xmlns:p14="http://schemas.microsoft.com/office/powerpoint/2010/main" val="374227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10</a:t>
            </a:fld>
            <a:endParaRPr lang="en-US" dirty="0"/>
          </a:p>
        </p:txBody>
      </p:sp>
    </p:spTree>
    <p:extLst>
      <p:ext uri="{BB962C8B-B14F-4D97-AF65-F5344CB8AC3E}">
        <p14:creationId xmlns:p14="http://schemas.microsoft.com/office/powerpoint/2010/main" val="1101099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11</a:t>
            </a:fld>
            <a:endParaRPr lang="en-US" dirty="0"/>
          </a:p>
        </p:txBody>
      </p:sp>
    </p:spTree>
    <p:extLst>
      <p:ext uri="{BB962C8B-B14F-4D97-AF65-F5344CB8AC3E}">
        <p14:creationId xmlns:p14="http://schemas.microsoft.com/office/powerpoint/2010/main" val="37115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12</a:t>
            </a:fld>
            <a:endParaRPr lang="en-US" dirty="0"/>
          </a:p>
        </p:txBody>
      </p:sp>
    </p:spTree>
    <p:extLst>
      <p:ext uri="{BB962C8B-B14F-4D97-AF65-F5344CB8AC3E}">
        <p14:creationId xmlns:p14="http://schemas.microsoft.com/office/powerpoint/2010/main" val="123796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71575"/>
            <a:ext cx="4219575" cy="3163888"/>
          </a:xfrm>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13</a:t>
            </a:fld>
            <a:endParaRPr lang="en-US" dirty="0"/>
          </a:p>
        </p:txBody>
      </p:sp>
    </p:spTree>
    <p:extLst>
      <p:ext uri="{BB962C8B-B14F-4D97-AF65-F5344CB8AC3E}">
        <p14:creationId xmlns:p14="http://schemas.microsoft.com/office/powerpoint/2010/main" val="34916400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8/19/2022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8/19/2022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8/19/2022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8/19/2022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8/19/2022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8/19/2022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8/19/2022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8/19/2022</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8/19/2022</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8/19/2022</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8/19/2022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3000"/>
            <a:lum/>
          </a:blip>
          <a:srcRect/>
          <a:stretch>
            <a:fillRect t="-35000" b="-3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baseline="0">
                <a:solidFill>
                  <a:schemeClr val="tx1">
                    <a:lumMod val="75000"/>
                  </a:schemeClr>
                </a:solidFill>
              </a:defRPr>
            </a:lvl1pPr>
          </a:lstStyle>
          <a:p>
            <a:fld id="{402B9795-92DC-40DC-A1CA-9A4B349D7824}" type="datetimeFigureOut">
              <a:rPr lang="en-US" smtClean="0"/>
              <a:pPr/>
              <a:t>8/19/2022</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citymanager@kempnertx.gov"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182" t="20192" r="5556" b="27497"/>
          <a:stretch/>
        </p:blipFill>
        <p:spPr>
          <a:xfrm>
            <a:off x="2639278" y="2082189"/>
            <a:ext cx="3865444" cy="1346812"/>
          </a:xfrm>
        </p:spPr>
      </p:pic>
      <p:sp>
        <p:nvSpPr>
          <p:cNvPr id="12" name="TextBox 11"/>
          <p:cNvSpPr txBox="1"/>
          <p:nvPr/>
        </p:nvSpPr>
        <p:spPr>
          <a:xfrm>
            <a:off x="677677" y="3379276"/>
            <a:ext cx="7788644" cy="1419619"/>
          </a:xfrm>
          <a:prstGeom prst="rect">
            <a:avLst/>
          </a:prstGeom>
          <a:noFill/>
        </p:spPr>
        <p:txBody>
          <a:bodyPr wrap="square" rtlCol="0">
            <a:spAutoFit/>
          </a:bodyPr>
          <a:lstStyle/>
          <a:p>
            <a:pPr algn="ctr">
              <a:lnSpc>
                <a:spcPct val="150000"/>
              </a:lnSpc>
            </a:pPr>
            <a:r>
              <a:rPr lang="en-US" sz="3000" b="1" dirty="0">
                <a:latin typeface="Lucida Calligraphy" panose="03010101010101010101" pitchFamily="66" charset="0"/>
                <a:cs typeface="Arial" panose="020B0604020202020204" pitchFamily="34" charset="0"/>
              </a:rPr>
              <a:t>Leadership Central Texas 2022</a:t>
            </a:r>
          </a:p>
          <a:p>
            <a:pPr algn="ctr">
              <a:lnSpc>
                <a:spcPct val="150000"/>
              </a:lnSpc>
            </a:pPr>
            <a:r>
              <a:rPr lang="en-US" sz="3000" b="1" dirty="0">
                <a:solidFill>
                  <a:schemeClr val="accent2">
                    <a:lumMod val="90000"/>
                    <a:lumOff val="10000"/>
                  </a:schemeClr>
                </a:solidFill>
                <a:latin typeface="Lucida Calligraphy" panose="03010101010101010101" pitchFamily="66" charset="0"/>
                <a:cs typeface="Arial" panose="020B0604020202020204" pitchFamily="34" charset="0"/>
              </a:rPr>
              <a:t>Graduation Ceremony</a:t>
            </a:r>
          </a:p>
        </p:txBody>
      </p:sp>
      <p:sp>
        <p:nvSpPr>
          <p:cNvPr id="4" name="Arrow: Chevron 3"/>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87190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4689" y="2673003"/>
            <a:ext cx="5846034" cy="2031325"/>
          </a:xfrm>
          <a:prstGeom prst="rect">
            <a:avLst/>
          </a:prstGeom>
          <a:noFill/>
        </p:spPr>
        <p:txBody>
          <a:bodyPr wrap="square" rtlCol="0">
            <a:spAutoFit/>
          </a:bodyPr>
          <a:lstStyle/>
          <a:p>
            <a:pPr algn="just"/>
            <a:r>
              <a:rPr lang="en-US" sz="1350" dirty="0">
                <a:latin typeface="Lucida Calligraphy" panose="03010101010101010101" pitchFamily="66" charset="0"/>
              </a:rPr>
              <a:t>“I was impressed with the number of guest presenters during each program day. Since I am new to Texas, it was incredibly helpful for me to understand the basic infrastructure of Central Texas and ask questions. Having the opportunity to speak with subject matter experts is priceless and often difficult to do in terms of normal business interactions.“</a:t>
            </a:r>
            <a:endParaRPr lang="en-US" sz="1350" dirty="0"/>
          </a:p>
          <a:p>
            <a:pPr algn="r"/>
            <a:endParaRPr lang="en-US" sz="1350" dirty="0">
              <a:latin typeface="Lucida Calligraphy" panose="03010101010101010101" pitchFamily="66" charset="0"/>
            </a:endParaRPr>
          </a:p>
          <a:p>
            <a:pPr algn="r"/>
            <a:r>
              <a:rPr lang="en-US" sz="1350" dirty="0">
                <a:latin typeface="Lucida Calligraphy" panose="03010101010101010101" pitchFamily="66" charset="0"/>
              </a:rPr>
              <a:t>Jamie LaDuke</a:t>
            </a:r>
          </a:p>
          <a:p>
            <a:pPr algn="r"/>
            <a:r>
              <a:rPr lang="en-US" sz="900" dirty="0">
                <a:latin typeface="Lucida Calligraphy" panose="03010101010101010101" pitchFamily="66" charset="0"/>
              </a:rPr>
              <a:t>Executive Director</a:t>
            </a:r>
          </a:p>
          <a:p>
            <a:pPr algn="r"/>
            <a:r>
              <a:rPr lang="en-US" sz="900" dirty="0">
                <a:latin typeface="Lucida Calligraphy" panose="03010101010101010101" pitchFamily="66" charset="0"/>
              </a:rPr>
              <a:t>Hamilton EDC</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2" name="Picture 1">
            <a:extLst>
              <a:ext uri="{FF2B5EF4-FFF2-40B4-BE49-F238E27FC236}">
                <a16:creationId xmlns:a16="http://schemas.microsoft.com/office/drawing/2014/main" id="{DEBBFD78-73FD-C3E0-5AB6-91A285D829E4}"/>
              </a:ext>
            </a:extLst>
          </p:cNvPr>
          <p:cNvPicPr>
            <a:picLocks noChangeAspect="1"/>
          </p:cNvPicPr>
          <p:nvPr/>
        </p:nvPicPr>
        <p:blipFill>
          <a:blip r:embed="rId3"/>
          <a:stretch>
            <a:fillRect/>
          </a:stretch>
        </p:blipFill>
        <p:spPr>
          <a:xfrm>
            <a:off x="6998865" y="2476728"/>
            <a:ext cx="1761897" cy="2219136"/>
          </a:xfrm>
          <a:prstGeom prst="rect">
            <a:avLst/>
          </a:prstGeom>
        </p:spPr>
      </p:pic>
    </p:spTree>
    <p:extLst>
      <p:ext uri="{BB962C8B-B14F-4D97-AF65-F5344CB8AC3E}">
        <p14:creationId xmlns:p14="http://schemas.microsoft.com/office/powerpoint/2010/main" val="38955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3819" y="2752133"/>
            <a:ext cx="6151206" cy="2793072"/>
          </a:xfrm>
          <a:prstGeom prst="rect">
            <a:avLst/>
          </a:prstGeom>
          <a:noFill/>
        </p:spPr>
        <p:txBody>
          <a:bodyPr wrap="square" rtlCol="0">
            <a:spAutoFit/>
          </a:bodyPr>
          <a:lstStyle/>
          <a:p>
            <a:pPr algn="just"/>
            <a:r>
              <a:rPr lang="en-US" sz="1350" dirty="0">
                <a:latin typeface="Lucida Calligraphy" panose="03010101010101010101" pitchFamily="66" charset="0"/>
              </a:rPr>
              <a:t>“One of the many things I noticed about each speaker is that the spoke with confidence and passion about their organization.  I have decided to go back to school and pursue a degree in Organizational Leadership so that I too will have the confidence in my abilities to lead while I continue to support not only those within our organization but also those that I select to be a part of. It is my mission to serve as a leader at work and in my community by supporting, inspiring and encouraging others so that they too may achieve their goals and make a difference.</a:t>
            </a:r>
          </a:p>
          <a:p>
            <a:pPr algn="just"/>
            <a:r>
              <a:rPr lang="en-US" sz="1350" dirty="0">
                <a:latin typeface="Lucida Calligraphy" panose="03010101010101010101" pitchFamily="66" charset="0"/>
              </a:rPr>
              <a:t>  </a:t>
            </a:r>
          </a:p>
          <a:p>
            <a:pPr algn="r"/>
            <a:r>
              <a:rPr lang="en-US" sz="1350" dirty="0">
                <a:latin typeface="Lucida Calligraphy" panose="03010101010101010101" pitchFamily="66" charset="0"/>
              </a:rPr>
              <a:t>Dawn Orange</a:t>
            </a:r>
          </a:p>
          <a:p>
            <a:pPr algn="r"/>
            <a:r>
              <a:rPr lang="en-US" sz="900" dirty="0">
                <a:latin typeface="Lucida Calligraphy" panose="03010101010101010101" pitchFamily="66" charset="0"/>
              </a:rPr>
              <a:t>Membership and Operations</a:t>
            </a:r>
          </a:p>
          <a:p>
            <a:pPr algn="r"/>
            <a:r>
              <a:rPr lang="en-US" sz="900" dirty="0">
                <a:latin typeface="Lucida Calligraphy" panose="03010101010101010101" pitchFamily="66" charset="0"/>
              </a:rPr>
              <a:t>Belton Area Chamber of Commerce</a:t>
            </a:r>
          </a:p>
          <a:p>
            <a:pPr algn="r"/>
            <a:endParaRPr lang="en-US" sz="90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7" name="Picture 6" descr="A person wearing glasses&#10;&#10;Description automatically generated with medium confidence">
            <a:extLst>
              <a:ext uri="{FF2B5EF4-FFF2-40B4-BE49-F238E27FC236}">
                <a16:creationId xmlns:a16="http://schemas.microsoft.com/office/drawing/2014/main" id="{888763D9-6573-FBA9-D3C8-4E69ACFCC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025" y="2752133"/>
            <a:ext cx="2613051" cy="1740354"/>
          </a:xfrm>
          <a:prstGeom prst="rect">
            <a:avLst/>
          </a:prstGeom>
        </p:spPr>
      </p:pic>
    </p:spTree>
    <p:extLst>
      <p:ext uri="{BB962C8B-B14F-4D97-AF65-F5344CB8AC3E}">
        <p14:creationId xmlns:p14="http://schemas.microsoft.com/office/powerpoint/2010/main" val="426191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0872" y="2707915"/>
            <a:ext cx="6179198" cy="1962076"/>
          </a:xfrm>
          <a:prstGeom prst="rect">
            <a:avLst/>
          </a:prstGeom>
          <a:noFill/>
        </p:spPr>
        <p:txBody>
          <a:bodyPr wrap="square" rtlCol="0">
            <a:spAutoFit/>
          </a:bodyPr>
          <a:lstStyle/>
          <a:p>
            <a:pPr algn="just"/>
            <a:r>
              <a:rPr lang="en-US" sz="1350" dirty="0">
                <a:latin typeface="Lucida Calligraphy" panose="03010101010101010101" pitchFamily="66" charset="0"/>
              </a:rPr>
              <a:t>“I have learned that there is much to learn.  I appreciate all of those who have given of their time to come to our meetings and share their advice with us. Thank you to your team, for your time and efforts.”				            </a:t>
            </a:r>
          </a:p>
          <a:p>
            <a:pPr algn="r"/>
            <a:r>
              <a:rPr lang="en-US" sz="1350" dirty="0">
                <a:latin typeface="Lucida Calligraphy" panose="03010101010101010101" pitchFamily="66" charset="0"/>
              </a:rPr>
              <a:t>David Richardson</a:t>
            </a:r>
          </a:p>
          <a:p>
            <a:pPr algn="r"/>
            <a:r>
              <a:rPr lang="en-US" sz="900" dirty="0">
                <a:latin typeface="Lucida Calligraphy" panose="03010101010101010101" pitchFamily="66" charset="0"/>
              </a:rPr>
              <a:t>City Councilmember </a:t>
            </a:r>
          </a:p>
          <a:p>
            <a:pPr algn="r"/>
            <a:r>
              <a:rPr lang="en-US" sz="900" dirty="0">
                <a:latin typeface="Lucida Calligraphy" panose="03010101010101010101" pitchFamily="66" charset="0"/>
              </a:rPr>
              <a:t>City of Kempner</a:t>
            </a:r>
          </a:p>
          <a:p>
            <a:pPr algn="r"/>
            <a:endParaRPr lang="en-US" sz="900" dirty="0">
              <a:latin typeface="Lucida Calligraphy" panose="03010101010101010101" pitchFamily="66" charset="0"/>
            </a:endParaRPr>
          </a:p>
          <a:p>
            <a:endParaRPr lang="en-US" sz="1350" dirty="0"/>
          </a:p>
          <a:p>
            <a:pPr algn="just"/>
            <a:endParaRPr lang="en-US" sz="135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descr="A picture containing text&#10;&#10;Description automatically generated">
            <a:extLst>
              <a:ext uri="{FF2B5EF4-FFF2-40B4-BE49-F238E27FC236}">
                <a16:creationId xmlns:a16="http://schemas.microsoft.com/office/drawing/2014/main" id="{589ADFC1-201D-BE63-BCC3-7ADAA2A73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28699" y="2165076"/>
            <a:ext cx="2902229" cy="2176672"/>
          </a:xfrm>
          <a:prstGeom prst="rect">
            <a:avLst/>
          </a:prstGeom>
        </p:spPr>
      </p:pic>
    </p:spTree>
    <p:extLst>
      <p:ext uri="{BB962C8B-B14F-4D97-AF65-F5344CB8AC3E}">
        <p14:creationId xmlns:p14="http://schemas.microsoft.com/office/powerpoint/2010/main" val="5124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4847" y="2613517"/>
            <a:ext cx="5920274" cy="2446824"/>
          </a:xfrm>
          <a:prstGeom prst="rect">
            <a:avLst/>
          </a:prstGeom>
          <a:noFill/>
        </p:spPr>
        <p:txBody>
          <a:bodyPr wrap="square" rtlCol="0">
            <a:spAutoFit/>
          </a:bodyPr>
          <a:lstStyle/>
          <a:p>
            <a:pPr algn="just"/>
            <a:r>
              <a:rPr lang="en-US" sz="1350" dirty="0">
                <a:latin typeface="Lucida Calligraphy" panose="03010101010101010101" pitchFamily="66" charset="0"/>
              </a:rPr>
              <a:t>“Leadership Central Texas has not only reinforced this career choice and passion for me but has deepened my understanding of what it means to lead and encourage my peers, team and community. Thank you Leadership Central Texas for affording me the opportunity to connect with other professionals who have devoted their life for the same purpose and meaning. The discussions and networking that came from this course are irreplaceable!”</a:t>
            </a:r>
          </a:p>
          <a:p>
            <a:pPr algn="just"/>
            <a:endParaRPr lang="en-US" sz="1350" dirty="0">
              <a:latin typeface="Lucida Calligraphy" panose="03010101010101010101" pitchFamily="66" charset="0"/>
            </a:endParaRPr>
          </a:p>
          <a:p>
            <a:pPr algn="r"/>
            <a:r>
              <a:rPr lang="en-US" sz="1350" dirty="0">
                <a:latin typeface="Lucida Calligraphy" panose="03010101010101010101" pitchFamily="66" charset="0"/>
              </a:rPr>
              <a:t>Jennifer Shidler</a:t>
            </a:r>
          </a:p>
          <a:p>
            <a:pPr algn="r"/>
            <a:r>
              <a:rPr lang="en-US" sz="900" dirty="0">
                <a:latin typeface="Lucida Calligraphy" panose="03010101010101010101" pitchFamily="66" charset="0"/>
              </a:rPr>
              <a:t>Community Outreach Coordinator</a:t>
            </a:r>
          </a:p>
          <a:p>
            <a:pPr algn="r"/>
            <a:r>
              <a:rPr lang="en-US" sz="900" dirty="0">
                <a:latin typeface="Lucida Calligraphy" panose="03010101010101010101" pitchFamily="66" charset="0"/>
              </a:rPr>
              <a:t>City of </a:t>
            </a:r>
            <a:r>
              <a:rPr lang="en-US" sz="900" dirty="0" err="1">
                <a:latin typeface="Lucida Calligraphy" panose="03010101010101010101" pitchFamily="66" charset="0"/>
              </a:rPr>
              <a:t>Nolanville</a:t>
            </a:r>
            <a:r>
              <a:rPr lang="en-US" sz="900" dirty="0">
                <a:latin typeface="Lucida Calligraphy" panose="03010101010101010101" pitchFamily="66" charset="0"/>
              </a:rPr>
              <a:t> </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7" name="Picture 6" descr="A person with long hair smiling&#10;&#10;Description automatically generated with low confidence">
            <a:extLst>
              <a:ext uri="{FF2B5EF4-FFF2-40B4-BE49-F238E27FC236}">
                <a16:creationId xmlns:a16="http://schemas.microsoft.com/office/drawing/2014/main" id="{24ED3C8A-B706-DBA1-326C-6A096DFD4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663" y="2321254"/>
            <a:ext cx="2302266" cy="2303514"/>
          </a:xfrm>
          <a:prstGeom prst="rect">
            <a:avLst/>
          </a:prstGeom>
        </p:spPr>
      </p:pic>
    </p:spTree>
    <p:extLst>
      <p:ext uri="{BB962C8B-B14F-4D97-AF65-F5344CB8AC3E}">
        <p14:creationId xmlns:p14="http://schemas.microsoft.com/office/powerpoint/2010/main" val="40686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1885" y="2637613"/>
            <a:ext cx="6151207" cy="2793072"/>
          </a:xfrm>
          <a:prstGeom prst="rect">
            <a:avLst/>
          </a:prstGeom>
          <a:noFill/>
        </p:spPr>
        <p:txBody>
          <a:bodyPr wrap="square" rtlCol="0">
            <a:spAutoFit/>
          </a:bodyPr>
          <a:lstStyle/>
          <a:p>
            <a:pPr algn="just"/>
            <a:r>
              <a:rPr lang="en-US" sz="1350" dirty="0">
                <a:latin typeface="Lucida Calligraphy" panose="03010101010101010101" pitchFamily="66" charset="0"/>
              </a:rPr>
              <a:t>“We are a small area with not many people but the people that have taken on the role as a leader here and represent the people do so with growing knowledge, an understanding of the needs of people, and a passion for what they do daily. Moving forward as a leader in the Planning Division of the COG I hope to continue to provide connections for citizens with the resources and knowledge that can make them more informed. My organization is a great resource for cities and counties, but we will continue to strengthen our efforts in the general public.” </a:t>
            </a:r>
          </a:p>
          <a:p>
            <a:pPr algn="just"/>
            <a:endParaRPr lang="en-US" sz="1350" dirty="0">
              <a:latin typeface="Lucida Calligraphy" panose="03010101010101010101" pitchFamily="66" charset="0"/>
            </a:endParaRPr>
          </a:p>
          <a:p>
            <a:r>
              <a:rPr lang="en-US" sz="1350" dirty="0">
                <a:latin typeface="Lucida Calligraphy" panose="03010101010101010101" pitchFamily="66" charset="0"/>
              </a:rPr>
              <a:t>                                                                                 Connie Quinto</a:t>
            </a:r>
          </a:p>
          <a:p>
            <a:pPr algn="r"/>
            <a:r>
              <a:rPr lang="en-US" sz="900" dirty="0">
                <a:latin typeface="Lucida Calligraphy" panose="03010101010101010101" pitchFamily="66" charset="0"/>
              </a:rPr>
              <a:t>Assistant Director</a:t>
            </a:r>
          </a:p>
          <a:p>
            <a:pPr algn="r"/>
            <a:r>
              <a:rPr lang="en-US" sz="900" dirty="0">
                <a:latin typeface="Lucida Calligraphy" panose="03010101010101010101" pitchFamily="66" charset="0"/>
              </a:rPr>
              <a:t>Planning Division</a:t>
            </a:r>
          </a:p>
          <a:p>
            <a:pPr algn="r"/>
            <a:r>
              <a:rPr lang="en-US" sz="900" dirty="0">
                <a:latin typeface="Lucida Calligraphy" panose="03010101010101010101" pitchFamily="66" charset="0"/>
              </a:rPr>
              <a:t>CTCOG</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a:extLst>
              <a:ext uri="{FF2B5EF4-FFF2-40B4-BE49-F238E27FC236}">
                <a16:creationId xmlns:a16="http://schemas.microsoft.com/office/drawing/2014/main" id="{28DB8181-0D48-7950-214A-437A31737F95}"/>
              </a:ext>
            </a:extLst>
          </p:cNvPr>
          <p:cNvPicPr>
            <a:picLocks noChangeAspect="1"/>
          </p:cNvPicPr>
          <p:nvPr/>
        </p:nvPicPr>
        <p:blipFill>
          <a:blip r:embed="rId3"/>
          <a:stretch>
            <a:fillRect/>
          </a:stretch>
        </p:blipFill>
        <p:spPr>
          <a:xfrm>
            <a:off x="7169427" y="2704669"/>
            <a:ext cx="1468254" cy="2019911"/>
          </a:xfrm>
          <a:prstGeom prst="rect">
            <a:avLst/>
          </a:prstGeom>
        </p:spPr>
      </p:pic>
    </p:spTree>
    <p:extLst>
      <p:ext uri="{BB962C8B-B14F-4D97-AF65-F5344CB8AC3E}">
        <p14:creationId xmlns:p14="http://schemas.microsoft.com/office/powerpoint/2010/main" val="172412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in front of a building&#10;&#10;Description automatically generated">
            <a:extLst>
              <a:ext uri="{FF2B5EF4-FFF2-40B4-BE49-F238E27FC236}">
                <a16:creationId xmlns:a16="http://schemas.microsoft.com/office/drawing/2014/main" id="{920AD8D4-6FE5-08CA-E644-16738D34A1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289" y="730526"/>
            <a:ext cx="8095422" cy="5396948"/>
          </a:xfrm>
          <a:prstGeom prst="rect">
            <a:avLst/>
          </a:prstGeom>
        </p:spPr>
      </p:pic>
    </p:spTree>
    <p:extLst>
      <p:ext uri="{BB962C8B-B14F-4D97-AF65-F5344CB8AC3E}">
        <p14:creationId xmlns:p14="http://schemas.microsoft.com/office/powerpoint/2010/main" val="7609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659" y="1919190"/>
            <a:ext cx="6309664" cy="2378023"/>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Camron Cochran, </a:t>
            </a:r>
            <a:r>
              <a:rPr lang="en-US" sz="1200" dirty="0" err="1">
                <a:solidFill>
                  <a:schemeClr val="accent2">
                    <a:lumMod val="90000"/>
                    <a:lumOff val="10000"/>
                  </a:schemeClr>
                </a:solidFill>
                <a:latin typeface="Arial" panose="020B0604020202020204" pitchFamily="34" charset="0"/>
                <a:cs typeface="Arial" panose="020B0604020202020204" pitchFamily="34" charset="0"/>
              </a:rPr>
              <a:t>Ph.D</a:t>
            </a:r>
            <a:r>
              <a:rPr lang="en-US" sz="1200" dirty="0">
                <a:solidFill>
                  <a:schemeClr val="accent2">
                    <a:lumMod val="90000"/>
                    <a:lumOff val="10000"/>
                  </a:schemeClr>
                </a:solidFill>
                <a:latin typeface="Arial" panose="020B0604020202020204" pitchFamily="34" charset="0"/>
                <a:cs typeface="Arial" panose="020B0604020202020204" pitchFamily="34" charset="0"/>
              </a:rPr>
              <a:t>, U.S. Air Force, Retired, KISD, CCISD </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LTC Dean Huard, Brigade Executive Officer 407th AFSB, </a:t>
            </a:r>
            <a:r>
              <a:rPr lang="en-US" sz="1200">
                <a:solidFill>
                  <a:schemeClr val="accent2">
                    <a:lumMod val="90000"/>
                    <a:lumOff val="10000"/>
                  </a:schemeClr>
                </a:solidFill>
                <a:latin typeface="Arial" panose="020B0604020202020204" pitchFamily="34" charset="0"/>
                <a:cs typeface="Arial" panose="020B0604020202020204" pitchFamily="34" charset="0"/>
              </a:rPr>
              <a:t>Fort Hood</a:t>
            </a: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Erin Hughley, Health Disparities Program Coordinator, Bell County Public Health District </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Jamie LaDuke, Executive Director, Hamilton EDC</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Dawn Orange, Membership and Operations, Belton Area Chamber of Commerce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David Richardson, Councilmember, City of Kempner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Jennifer Shidler, Community Outreach Coordinator, City of </a:t>
            </a:r>
            <a:r>
              <a:rPr lang="en-US" sz="1200" dirty="0" err="1">
                <a:solidFill>
                  <a:schemeClr val="accent2">
                    <a:lumMod val="90000"/>
                    <a:lumOff val="10000"/>
                  </a:schemeClr>
                </a:solidFill>
                <a:latin typeface="Arial" panose="020B0604020202020204" pitchFamily="34" charset="0"/>
                <a:cs typeface="Arial" panose="020B0604020202020204" pitchFamily="34" charset="0"/>
              </a:rPr>
              <a:t>Nolanville</a:t>
            </a: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Connie Quinto, Assistant Director, Planning and Regional Services Division, CTCOG</a:t>
            </a: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3ABFAB-C7D2-4FA0-AB47-63206A7F79F1}"/>
              </a:ext>
            </a:extLst>
          </p:cNvPr>
          <p:cNvSpPr txBox="1"/>
          <p:nvPr/>
        </p:nvSpPr>
        <p:spPr>
          <a:xfrm>
            <a:off x="6533323" y="1919190"/>
            <a:ext cx="4512636" cy="3532185"/>
          </a:xfrm>
          <a:prstGeom prst="rect">
            <a:avLst/>
          </a:prstGeom>
          <a:noFill/>
        </p:spPr>
        <p:txBody>
          <a:bodyPr wrap="square" rtlCol="0">
            <a:spAutoFit/>
          </a:bodyPr>
          <a:lstStyle/>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cochranc05@yahoo.com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deanhuard@me.com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ehughley@bellcountyhealth.org</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edc@hamiltontx.com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dawn@beltonchamber.com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utdrichardson@gmail.com</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rPr>
              <a:t>jshidler@nolanvilletx.gov</a:t>
            </a:r>
          </a:p>
          <a:p>
            <a:pPr>
              <a:lnSpc>
                <a:spcPts val="1800"/>
              </a:lnSpc>
            </a:pPr>
            <a:r>
              <a:rPr lang="en-US" sz="1200" u="sng" dirty="0">
                <a:solidFill>
                  <a:schemeClr val="accent2">
                    <a:lumMod val="90000"/>
                    <a:lumOff val="1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connie.quinto@ctcog.org</a:t>
            </a:r>
          </a:p>
          <a:p>
            <a:pPr>
              <a:lnSpc>
                <a:spcPts val="1800"/>
              </a:lnSpc>
            </a:pPr>
            <a:endParaRPr lang="en-US" sz="1200" u="sng"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u="sng"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marL="214313" indent="-214313">
              <a:lnSpc>
                <a:spcPts val="1800"/>
              </a:lnSpc>
              <a:buFont typeface="Arial" panose="020B0604020202020204" pitchFamily="34" charset="0"/>
              <a:buChar char="•"/>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F6AE3A0-298D-4D1D-851A-588253156AAF}"/>
              </a:ext>
            </a:extLst>
          </p:cNvPr>
          <p:cNvSpPr>
            <a:spLocks noGrp="1"/>
          </p:cNvSpPr>
          <p:nvPr>
            <p:ph type="title"/>
          </p:nvPr>
        </p:nvSpPr>
        <p:spPr>
          <a:xfrm>
            <a:off x="829244" y="578498"/>
            <a:ext cx="7485512" cy="670638"/>
          </a:xfrm>
        </p:spPr>
        <p:txBody>
          <a:bodyPr>
            <a:normAutofit/>
          </a:bodyPr>
          <a:lstStyle/>
          <a:p>
            <a:pPr algn="ctr"/>
            <a:r>
              <a:rPr lang="en-US" sz="2400" b="1" dirty="0">
                <a:latin typeface="Lucida Calligraphy" panose="03010101010101010101" pitchFamily="66" charset="0"/>
              </a:rPr>
              <a:t>Participants Contact Information</a:t>
            </a:r>
          </a:p>
        </p:txBody>
      </p:sp>
    </p:spTree>
    <p:extLst>
      <p:ext uri="{BB962C8B-B14F-4D97-AF65-F5344CB8AC3E}">
        <p14:creationId xmlns:p14="http://schemas.microsoft.com/office/powerpoint/2010/main" val="15651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9C35D-230A-4CA6-8E44-F404189AEC64}"/>
              </a:ext>
            </a:extLst>
          </p:cNvPr>
          <p:cNvSpPr txBox="1"/>
          <p:nvPr/>
        </p:nvSpPr>
        <p:spPr>
          <a:xfrm>
            <a:off x="677678" y="3519235"/>
            <a:ext cx="7788644" cy="727122"/>
          </a:xfrm>
          <a:prstGeom prst="rect">
            <a:avLst/>
          </a:prstGeom>
          <a:noFill/>
        </p:spPr>
        <p:txBody>
          <a:bodyPr wrap="square" rtlCol="0">
            <a:spAutoFit/>
          </a:bodyPr>
          <a:lstStyle/>
          <a:p>
            <a:pPr algn="ctr">
              <a:lnSpc>
                <a:spcPct val="150000"/>
              </a:lnSpc>
            </a:pPr>
            <a:r>
              <a:rPr lang="en-US" sz="3000" b="1" dirty="0">
                <a:solidFill>
                  <a:schemeClr val="bg1"/>
                </a:solidFill>
                <a:latin typeface="Lucida Calligraphy" panose="03010101010101010101" pitchFamily="66" charset="0"/>
                <a:cs typeface="Arial" panose="020B0604020202020204" pitchFamily="34" charset="0"/>
              </a:rPr>
              <a:t>Leadership Central Texas 2022</a:t>
            </a:r>
          </a:p>
        </p:txBody>
      </p:sp>
      <p:sp>
        <p:nvSpPr>
          <p:cNvPr id="3" name="Arrow: Chevron 2">
            <a:extLst>
              <a:ext uri="{FF2B5EF4-FFF2-40B4-BE49-F238E27FC236}">
                <a16:creationId xmlns:a16="http://schemas.microsoft.com/office/drawing/2014/main" id="{5B0BD540-20AF-4CFD-A1D1-C7976F4DA327}"/>
              </a:ext>
            </a:extLst>
          </p:cNvPr>
          <p:cNvSpPr/>
          <p:nvPr/>
        </p:nvSpPr>
        <p:spPr>
          <a:xfrm rot="16200000">
            <a:off x="1576905" y="2455565"/>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199557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4" y="847093"/>
            <a:ext cx="2619453" cy="912680"/>
          </a:xfrm>
          <a:prstGeom prst="rect">
            <a:avLst/>
          </a:prstGeom>
        </p:spPr>
      </p:pic>
      <p:sp>
        <p:nvSpPr>
          <p:cNvPr id="2" name="TextBox 1"/>
          <p:cNvSpPr txBox="1"/>
          <p:nvPr/>
        </p:nvSpPr>
        <p:spPr>
          <a:xfrm>
            <a:off x="2117160" y="2848205"/>
            <a:ext cx="5110546" cy="2127057"/>
          </a:xfrm>
          <a:prstGeom prst="rect">
            <a:avLst/>
          </a:prstGeom>
          <a:noFill/>
        </p:spPr>
        <p:txBody>
          <a:bodyPr wrap="square" rtlCol="0">
            <a:spAutoFit/>
          </a:bodyPr>
          <a:lstStyle/>
          <a:p>
            <a:pPr algn="just">
              <a:lnSpc>
                <a:spcPct val="150000"/>
              </a:lnSpc>
            </a:pPr>
            <a:r>
              <a:rPr lang="en-US" sz="1500" dirty="0">
                <a:solidFill>
                  <a:schemeClr val="bg1"/>
                </a:solidFill>
                <a:latin typeface="Arial" panose="020B0604020202020204" pitchFamily="34" charset="0"/>
                <a:cs typeface="Arial" panose="020B0604020202020204" pitchFamily="34" charset="0"/>
              </a:rPr>
              <a:t>Leadership Central Texas is offered by the Development District of Central Texas to citizens with an interest in leadership who live or work within the seven county-region served by the Central Texas Council of Governments, which includes Bell, Coryell, Hamilton, Lampasas, Milam, Mills, and San Saba counties. </a:t>
            </a:r>
          </a:p>
        </p:txBody>
      </p:sp>
      <p:sp>
        <p:nvSpPr>
          <p:cNvPr id="8" name="Arrow: Chevron 7"/>
          <p:cNvSpPr/>
          <p:nvPr/>
        </p:nvSpPr>
        <p:spPr>
          <a:xfrm rot="16200000">
            <a:off x="1602675" y="2443335"/>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64499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3" y="847093"/>
            <a:ext cx="2619453" cy="912680"/>
          </a:xfrm>
          <a:prstGeom prst="rect">
            <a:avLst/>
          </a:prstGeom>
        </p:spPr>
      </p:pic>
      <p:sp>
        <p:nvSpPr>
          <p:cNvPr id="2" name="TextBox 1"/>
          <p:cNvSpPr txBox="1"/>
          <p:nvPr/>
        </p:nvSpPr>
        <p:spPr>
          <a:xfrm>
            <a:off x="1790651" y="3023168"/>
            <a:ext cx="5742638" cy="1780809"/>
          </a:xfrm>
          <a:prstGeom prst="rect">
            <a:avLst/>
          </a:prstGeom>
          <a:noFill/>
        </p:spPr>
        <p:txBody>
          <a:bodyPr wrap="square" rtlCol="0">
            <a:spAutoFit/>
          </a:bodyPr>
          <a:lstStyle/>
          <a:p>
            <a:pPr algn="just">
              <a:lnSpc>
                <a:spcPct val="150000"/>
              </a:lnSpc>
            </a:pPr>
            <a:r>
              <a:rPr lang="en-US" sz="1500" dirty="0">
                <a:solidFill>
                  <a:schemeClr val="bg1"/>
                </a:solidFill>
                <a:latin typeface="Arial" panose="020B0604020202020204" pitchFamily="34" charset="0"/>
                <a:cs typeface="Arial" panose="020B0604020202020204" pitchFamily="34" charset="0"/>
              </a:rPr>
              <a:t>The purpose of Leadership Central Texas is to identify and develop regional leaders, to promote awareness of regional and state leadership opportunities and to create a network of relationships among leaders to insure the growth and future well-being of our Central Texas Region.</a:t>
            </a:r>
          </a:p>
        </p:txBody>
      </p:sp>
      <p:sp>
        <p:nvSpPr>
          <p:cNvPr id="8" name="Arrow: Chevron 7"/>
          <p:cNvSpPr/>
          <p:nvPr/>
        </p:nvSpPr>
        <p:spPr>
          <a:xfrm rot="16200000">
            <a:off x="1602957" y="2451940"/>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410319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962" y="1303432"/>
            <a:ext cx="8068018" cy="1041095"/>
          </a:xfrm>
        </p:spPr>
        <p:txBody>
          <a:bodyPr>
            <a:noAutofit/>
          </a:bodyPr>
          <a:lstStyle/>
          <a:p>
            <a:pPr algn="ctr"/>
            <a:endParaRPr lang="en-US" sz="2400" b="1" dirty="0">
              <a:solidFill>
                <a:srgbClr val="C00000"/>
              </a:solidFill>
              <a:latin typeface="Lucida Calligraphy" panose="03010101010101010101" pitchFamily="66" charset="0"/>
            </a:endParaRPr>
          </a:p>
          <a:p>
            <a:pPr algn="ctr"/>
            <a:endParaRPr lang="en-US" sz="2400" b="1" dirty="0">
              <a:solidFill>
                <a:srgbClr val="C00000"/>
              </a:solidFill>
              <a:latin typeface="Lucida Calligraphy" panose="03010101010101010101" pitchFamily="66" charset="0"/>
            </a:endParaRPr>
          </a:p>
          <a:p>
            <a:pPr algn="ctr"/>
            <a:r>
              <a:rPr lang="en-US" sz="2400" b="1" dirty="0">
                <a:solidFill>
                  <a:schemeClr val="accent2">
                    <a:lumMod val="90000"/>
                    <a:lumOff val="10000"/>
                  </a:schemeClr>
                </a:solidFill>
                <a:latin typeface="Lucida Calligraphy" panose="03010101010101010101" pitchFamily="66" charset="0"/>
              </a:rPr>
              <a:t>Leadership Central Texas 2022</a:t>
            </a:r>
          </a:p>
        </p:txBody>
      </p:sp>
      <p:pic>
        <p:nvPicPr>
          <p:cNvPr id="7" name="Picture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15182" t="20192" r="5556" b="27497"/>
          <a:stretch/>
        </p:blipFill>
        <p:spPr>
          <a:xfrm>
            <a:off x="3352244" y="847093"/>
            <a:ext cx="2619453" cy="912680"/>
          </a:xfrm>
          <a:prstGeom prst="rect">
            <a:avLst/>
          </a:prstGeom>
        </p:spPr>
      </p:pic>
      <p:sp>
        <p:nvSpPr>
          <p:cNvPr id="2" name="TextBox 1"/>
          <p:cNvSpPr txBox="1"/>
          <p:nvPr/>
        </p:nvSpPr>
        <p:spPr>
          <a:xfrm>
            <a:off x="1059025" y="3023168"/>
            <a:ext cx="7025951" cy="1780809"/>
          </a:xfrm>
          <a:prstGeom prst="rect">
            <a:avLst/>
          </a:prstGeom>
          <a:noFill/>
        </p:spPr>
        <p:txBody>
          <a:bodyPr wrap="square" rtlCol="0">
            <a:spAutoFit/>
          </a:bodyPr>
          <a:lstStyle/>
          <a:p>
            <a:pPr algn="ctr">
              <a:lnSpc>
                <a:spcPct val="150000"/>
              </a:lnSpc>
            </a:pPr>
            <a:r>
              <a:rPr lang="en-US" sz="1500" dirty="0">
                <a:solidFill>
                  <a:schemeClr val="bg1"/>
                </a:solidFill>
                <a:latin typeface="Arial" panose="020B0604020202020204" pitchFamily="34" charset="0"/>
                <a:cs typeface="Arial" panose="020B0604020202020204" pitchFamily="34" charset="0"/>
              </a:rPr>
              <a:t>This year’s program covered the following topics: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Federal, State, and Local Government and CTCOG Services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Regional Infrastructure and Social Services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Leadership Opportunities</a:t>
            </a:r>
          </a:p>
          <a:p>
            <a:pPr marL="214313" indent="-214313" algn="ctr">
              <a:lnSpc>
                <a:spcPct val="150000"/>
              </a:lnSpc>
              <a:buFont typeface="Arial" panose="020B0604020202020204" pitchFamily="34" charset="0"/>
              <a:buChar char="•"/>
            </a:pPr>
            <a:r>
              <a:rPr lang="en-US" sz="1500" dirty="0">
                <a:solidFill>
                  <a:schemeClr val="bg1"/>
                </a:solidFill>
                <a:latin typeface="Arial" panose="020B0604020202020204" pitchFamily="34" charset="0"/>
                <a:cs typeface="Arial" panose="020B0604020202020204" pitchFamily="34" charset="0"/>
              </a:rPr>
              <a:t>Entrepreneurship, Economic &amp; Business Development</a:t>
            </a:r>
          </a:p>
        </p:txBody>
      </p:sp>
      <p:sp>
        <p:nvSpPr>
          <p:cNvPr id="8" name="Arrow: Chevron 7"/>
          <p:cNvSpPr/>
          <p:nvPr/>
        </p:nvSpPr>
        <p:spPr>
          <a:xfrm rot="16200000">
            <a:off x="1602957" y="2451940"/>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78913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094" y="1509463"/>
            <a:ext cx="4083906" cy="5840510"/>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Texas House Rep. Brad Buckley, District 54</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Texas House Rep. Hugh Shine, District 55</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City Manager Brynn Myers, City of Temple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Bell County Judge David Blackburn</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Jason Deckman, City Planner, City of Temple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Casey Simpson, Oncor Area Manager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Brent Connett, Deputy Director, Appointments Division, Office of the Governor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Jarvis Brewer, Small Business Advocate, Office of the Governor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Charley Ayers, Workforce Solutions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Jason Ehler, Business Advisor, McLennan Small Business Development Corp.</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Michael N’dolo, Director of Economic Development, MRB Group</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Dirk Aaron, General Manager, Clearwater Underground Water Conservation District</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Carmen Lim, Director of Housing Division,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George Losoya, Director of Area Agency on Aging,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Johnnie Wardell, Executive Director, Central Counties Services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Anthony Martinez, Director, American Veterans Mission</a:t>
            </a: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a:p>
            <a:pPr>
              <a:lnSpc>
                <a:spcPts val="18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43ABFAB-C7D2-4FA0-AB47-63206A7F79F1}"/>
              </a:ext>
            </a:extLst>
          </p:cNvPr>
          <p:cNvSpPr txBox="1"/>
          <p:nvPr/>
        </p:nvSpPr>
        <p:spPr>
          <a:xfrm>
            <a:off x="4443704" y="1509463"/>
            <a:ext cx="4512636" cy="5644302"/>
          </a:xfrm>
          <a:prstGeom prst="rect">
            <a:avLst/>
          </a:prstGeom>
          <a:noFill/>
        </p:spPr>
        <p:txBody>
          <a:bodyPr wrap="square" rtlCol="0">
            <a:spAutoFit/>
          </a:bodyPr>
          <a:lstStyle/>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Colonel Chad Foster, Commander, USAG, Ft. Hood</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Keith Sledd, Executive Director, Heart of Texas Defense Alliance</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Bob Harrell, Coryell County Emergency Management Coordinator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Brittney </a:t>
            </a:r>
            <a:r>
              <a:rPr lang="en-US" sz="1200" dirty="0" err="1">
                <a:solidFill>
                  <a:schemeClr val="accent2">
                    <a:lumMod val="90000"/>
                    <a:lumOff val="10000"/>
                  </a:schemeClr>
                </a:solidFill>
                <a:latin typeface="Arial" panose="020B0604020202020204" pitchFamily="34" charset="0"/>
                <a:cs typeface="Arial" panose="020B0604020202020204" pitchFamily="34" charset="0"/>
              </a:rPr>
              <a:t>Eiklor</a:t>
            </a:r>
            <a:r>
              <a:rPr lang="en-US" sz="1200" dirty="0">
                <a:solidFill>
                  <a:schemeClr val="accent2">
                    <a:lumMod val="90000"/>
                    <a:lumOff val="10000"/>
                  </a:schemeClr>
                </a:solidFill>
                <a:latin typeface="Arial" panose="020B0604020202020204" pitchFamily="34" charset="0"/>
                <a:cs typeface="Arial" panose="020B0604020202020204" pitchFamily="34" charset="0"/>
              </a:rPr>
              <a:t>, Outreach Coordinator, Child Advocacy Center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Veshell Greene, Vice President of Resource Development, United Way of 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Ebony Jackson, Director, Bell County Indigent Healthcare Program</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Dr. Marty McMahone, PhD., Professor of Business, University of Mary Hardin-Baylor</a:t>
            </a:r>
          </a:p>
          <a:p>
            <a:pPr>
              <a:lnSpc>
                <a:spcPts val="1800"/>
              </a:lnSpc>
            </a:pPr>
            <a:r>
              <a:rPr lang="en-US" sz="1200" dirty="0" err="1">
                <a:solidFill>
                  <a:schemeClr val="accent2">
                    <a:lumMod val="90000"/>
                    <a:lumOff val="10000"/>
                  </a:schemeClr>
                </a:solidFill>
                <a:latin typeface="Arial" panose="020B0604020202020204" pitchFamily="34" charset="0"/>
                <a:cs typeface="Arial" panose="020B0604020202020204" pitchFamily="34" charset="0"/>
              </a:rPr>
              <a:t>Sanfrená</a:t>
            </a:r>
            <a:r>
              <a:rPr lang="en-US" sz="1200" dirty="0">
                <a:solidFill>
                  <a:schemeClr val="accent2">
                    <a:lumMod val="90000"/>
                    <a:lumOff val="10000"/>
                  </a:schemeClr>
                </a:solidFill>
                <a:latin typeface="Arial" panose="020B0604020202020204" pitchFamily="34" charset="0"/>
                <a:cs typeface="Arial" panose="020B0604020202020204" pitchFamily="34" charset="0"/>
              </a:rPr>
              <a:t> A. Britt , PhD., Director, UCARE, Texas A&amp;M University-Central Texas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James McGill, KTMPO Planning Manager</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Jim Reed, AICP, Executive Director,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Uryan Nelson, Director, CTCOG Planning &amp; Regional Services</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Jesse Hennage, Assistant Director, CTCOG Planning/Public Safety</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Dominic Elizondo, Economic Development Planner, CTCOG</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Darrell </a:t>
            </a:r>
            <a:r>
              <a:rPr lang="en-US" sz="1200" dirty="0" err="1">
                <a:solidFill>
                  <a:schemeClr val="accent2">
                    <a:lumMod val="90000"/>
                    <a:lumOff val="10000"/>
                  </a:schemeClr>
                </a:solidFill>
                <a:latin typeface="Arial" panose="020B0604020202020204" pitchFamily="34" charset="0"/>
                <a:cs typeface="Arial" panose="020B0604020202020204" pitchFamily="34" charset="0"/>
              </a:rPr>
              <a:t>Burtner</a:t>
            </a:r>
            <a:r>
              <a:rPr lang="en-US" sz="1200" dirty="0">
                <a:solidFill>
                  <a:schemeClr val="accent2">
                    <a:lumMod val="90000"/>
                    <a:lumOff val="10000"/>
                  </a:schemeClr>
                </a:solidFill>
                <a:latin typeface="Arial" panose="020B0604020202020204" pitchFamily="34" charset="0"/>
                <a:cs typeface="Arial" panose="020B0604020202020204" pitchFamily="34" charset="0"/>
              </a:rPr>
              <a:t>, Director, Urban Operations, Hill Country Transit District</a:t>
            </a:r>
          </a:p>
          <a:p>
            <a:pPr>
              <a:lnSpc>
                <a:spcPts val="1800"/>
              </a:lnSpc>
            </a:pPr>
            <a:r>
              <a:rPr lang="en-US" sz="1200" dirty="0">
                <a:solidFill>
                  <a:schemeClr val="accent2">
                    <a:lumMod val="90000"/>
                    <a:lumOff val="10000"/>
                  </a:schemeClr>
                </a:solidFill>
                <a:latin typeface="Arial" panose="020B0604020202020204" pitchFamily="34" charset="0"/>
                <a:cs typeface="Arial" panose="020B0604020202020204" pitchFamily="34" charset="0"/>
              </a:rPr>
              <a:t>James Wickham, Mobility Manager, Hill Country Transit District</a:t>
            </a:r>
          </a:p>
          <a:p>
            <a:pPr>
              <a:lnSpc>
                <a:spcPct val="150000"/>
              </a:lnSpc>
            </a:pPr>
            <a:endParaRPr lang="en-US" sz="1200" dirty="0">
              <a:solidFill>
                <a:schemeClr val="accent2">
                  <a:lumMod val="90000"/>
                  <a:lumOff val="10000"/>
                </a:scheme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F6AE3A0-298D-4D1D-851A-588253156AAF}"/>
              </a:ext>
            </a:extLst>
          </p:cNvPr>
          <p:cNvSpPr>
            <a:spLocks noGrp="1"/>
          </p:cNvSpPr>
          <p:nvPr>
            <p:ph type="title"/>
          </p:nvPr>
        </p:nvSpPr>
        <p:spPr>
          <a:xfrm>
            <a:off x="829244" y="590680"/>
            <a:ext cx="7485512" cy="670638"/>
          </a:xfrm>
        </p:spPr>
        <p:txBody>
          <a:bodyPr>
            <a:normAutofit/>
          </a:bodyPr>
          <a:lstStyle/>
          <a:p>
            <a:pPr algn="ctr"/>
            <a:r>
              <a:rPr lang="en-US" sz="2400" b="1" dirty="0">
                <a:latin typeface="Lucida Calligraphy" panose="03010101010101010101" pitchFamily="66" charset="0"/>
              </a:rPr>
              <a:t>Guest Presenters and Partners</a:t>
            </a:r>
          </a:p>
        </p:txBody>
      </p:sp>
    </p:spTree>
    <p:extLst>
      <p:ext uri="{BB962C8B-B14F-4D97-AF65-F5344CB8AC3E}">
        <p14:creationId xmlns:p14="http://schemas.microsoft.com/office/powerpoint/2010/main" val="284846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182" t="20192" r="5556" b="27497"/>
          <a:stretch/>
        </p:blipFill>
        <p:spPr>
          <a:xfrm>
            <a:off x="2694567" y="2082189"/>
            <a:ext cx="3865444" cy="1346812"/>
          </a:xfrm>
        </p:spPr>
      </p:pic>
      <p:sp>
        <p:nvSpPr>
          <p:cNvPr id="12" name="TextBox 11"/>
          <p:cNvSpPr txBox="1"/>
          <p:nvPr/>
        </p:nvSpPr>
        <p:spPr>
          <a:xfrm>
            <a:off x="1043848" y="3379276"/>
            <a:ext cx="7056304" cy="1419619"/>
          </a:xfrm>
          <a:prstGeom prst="rect">
            <a:avLst/>
          </a:prstGeom>
          <a:noFill/>
        </p:spPr>
        <p:txBody>
          <a:bodyPr wrap="square" rtlCol="0">
            <a:spAutoFit/>
          </a:bodyPr>
          <a:lstStyle/>
          <a:p>
            <a:pPr algn="ctr">
              <a:lnSpc>
                <a:spcPct val="150000"/>
              </a:lnSpc>
            </a:pPr>
            <a:r>
              <a:rPr lang="en-US" sz="3000" b="1" dirty="0">
                <a:latin typeface="Lucida Calligraphy" panose="03010101010101010101" pitchFamily="66" charset="0"/>
                <a:cs typeface="Arial" panose="020B0604020202020204" pitchFamily="34" charset="0"/>
              </a:rPr>
              <a:t>The Graduates of </a:t>
            </a:r>
          </a:p>
          <a:p>
            <a:pPr algn="ctr">
              <a:lnSpc>
                <a:spcPct val="150000"/>
              </a:lnSpc>
            </a:pPr>
            <a:r>
              <a:rPr lang="en-US" sz="3000" b="1" dirty="0">
                <a:latin typeface="Lucida Calligraphy" panose="03010101010101010101" pitchFamily="66" charset="0"/>
                <a:cs typeface="Arial" panose="020B0604020202020204" pitchFamily="34" charset="0"/>
              </a:rPr>
              <a:t>Leadership Central Texas 2022</a:t>
            </a:r>
          </a:p>
        </p:txBody>
      </p:sp>
      <p:sp>
        <p:nvSpPr>
          <p:cNvPr id="7" name="Arrow: Chevron 6"/>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7710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33874" y="2733259"/>
            <a:ext cx="6200191" cy="1962076"/>
          </a:xfrm>
          <a:prstGeom prst="rect">
            <a:avLst/>
          </a:prstGeom>
          <a:noFill/>
        </p:spPr>
        <p:txBody>
          <a:bodyPr wrap="square" rtlCol="0">
            <a:spAutoFit/>
          </a:bodyPr>
          <a:lstStyle/>
          <a:p>
            <a:pPr algn="just"/>
            <a:r>
              <a:rPr lang="en-US" sz="1350" dirty="0">
                <a:latin typeface="Lucida Calligraphy" panose="03010101010101010101" pitchFamily="66" charset="0"/>
              </a:rPr>
              <a:t>“By participating in the 2022 Leadership Central Texas program, I have access to multiple pathways that will help me share forward-thinking solutions and innovative ideas.  My goal is to be a public service role model for my community and create strategic opportunities for everyone in Central Texas.”</a:t>
            </a:r>
          </a:p>
          <a:p>
            <a:pPr algn="just"/>
            <a:endParaRPr lang="en-US" sz="1350" dirty="0"/>
          </a:p>
          <a:p>
            <a:pPr algn="r"/>
            <a:r>
              <a:rPr lang="en-US" sz="1350" dirty="0">
                <a:latin typeface="Lucida Calligraphy" panose="03010101010101010101" pitchFamily="66" charset="0"/>
              </a:rPr>
              <a:t>Camron Cochran, Ph.D.</a:t>
            </a:r>
          </a:p>
          <a:p>
            <a:pPr algn="r"/>
            <a:r>
              <a:rPr lang="en-US" sz="900" dirty="0">
                <a:latin typeface="Lucida Calligraphy" panose="03010101010101010101" pitchFamily="66" charset="0"/>
              </a:rPr>
              <a:t>U.S Army, Retired</a:t>
            </a:r>
          </a:p>
          <a:p>
            <a:pPr algn="r"/>
            <a:r>
              <a:rPr lang="en-US" sz="900" dirty="0">
                <a:latin typeface="Lucida Calligraphy" panose="03010101010101010101" pitchFamily="66" charset="0"/>
              </a:rPr>
              <a:t>Guest Teacher</a:t>
            </a:r>
          </a:p>
          <a:p>
            <a:pPr algn="r"/>
            <a:r>
              <a:rPr lang="en-US" sz="900" dirty="0">
                <a:latin typeface="Lucida Calligraphy" panose="03010101010101010101" pitchFamily="66" charset="0"/>
              </a:rPr>
              <a:t>Killeen ISD, Copperas Cove ISD</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2" name="Picture 1">
            <a:extLst>
              <a:ext uri="{FF2B5EF4-FFF2-40B4-BE49-F238E27FC236}">
                <a16:creationId xmlns:a16="http://schemas.microsoft.com/office/drawing/2014/main" id="{C7BCAA70-4FDC-EE1D-E7F2-D3F0EEBD3FC5}"/>
              </a:ext>
            </a:extLst>
          </p:cNvPr>
          <p:cNvPicPr>
            <a:picLocks noChangeAspect="1"/>
          </p:cNvPicPr>
          <p:nvPr/>
        </p:nvPicPr>
        <p:blipFill>
          <a:blip r:embed="rId3"/>
          <a:stretch>
            <a:fillRect/>
          </a:stretch>
        </p:blipFill>
        <p:spPr>
          <a:xfrm>
            <a:off x="7156174" y="2476728"/>
            <a:ext cx="1686474" cy="2223461"/>
          </a:xfrm>
          <a:prstGeom prst="rect">
            <a:avLst/>
          </a:prstGeom>
        </p:spPr>
      </p:pic>
    </p:spTree>
    <p:extLst>
      <p:ext uri="{BB962C8B-B14F-4D97-AF65-F5344CB8AC3E}">
        <p14:creationId xmlns:p14="http://schemas.microsoft.com/office/powerpoint/2010/main" val="295611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2838" y="2771128"/>
            <a:ext cx="6004250" cy="2377574"/>
          </a:xfrm>
          <a:prstGeom prst="rect">
            <a:avLst/>
          </a:prstGeom>
          <a:noFill/>
        </p:spPr>
        <p:txBody>
          <a:bodyPr wrap="square" rtlCol="0">
            <a:spAutoFit/>
          </a:bodyPr>
          <a:lstStyle/>
          <a:p>
            <a:pPr algn="just"/>
            <a:r>
              <a:rPr lang="en-US" sz="1350" dirty="0">
                <a:latin typeface="Lucida Calligraphy" panose="03010101010101010101" pitchFamily="66" charset="0"/>
              </a:rPr>
              <a:t>“The Central Texas Council of Government Leadership Academy provided valuable information for citizens to be “in the arena” of our communities in order to make it a better place to live, thrive and develop. As a local resident for over ten years, I was unaware of the many services that are offered to assist local residents and now fully believe that I can connect these capabilities to people I know may be in need.”</a:t>
            </a:r>
          </a:p>
          <a:p>
            <a:pPr algn="just"/>
            <a:endParaRPr lang="en-US" sz="1350" dirty="0">
              <a:latin typeface="Lucida Calligraphy" panose="03010101010101010101" pitchFamily="66" charset="0"/>
            </a:endParaRPr>
          </a:p>
          <a:p>
            <a:pPr algn="r"/>
            <a:r>
              <a:rPr lang="en-US" sz="1350" dirty="0">
                <a:latin typeface="Lucida Calligraphy" panose="03010101010101010101" pitchFamily="66" charset="0"/>
              </a:rPr>
              <a:t>LTC Dean A. Huard</a:t>
            </a:r>
          </a:p>
          <a:p>
            <a:pPr algn="r"/>
            <a:r>
              <a:rPr lang="en-US" sz="900" dirty="0">
                <a:latin typeface="Lucida Calligraphy" panose="03010101010101010101" pitchFamily="66" charset="0"/>
              </a:rPr>
              <a:t>Brigade Executive Officer</a:t>
            </a:r>
          </a:p>
          <a:p>
            <a:pPr algn="r"/>
            <a:r>
              <a:rPr lang="en-US" sz="900" dirty="0">
                <a:latin typeface="Lucida Calligraphy" panose="03010101010101010101" pitchFamily="66" charset="0"/>
              </a:rPr>
              <a:t>407th AFSB, Ft. Hood, Texas</a:t>
            </a:r>
          </a:p>
          <a:p>
            <a:pPr algn="r"/>
            <a:endParaRPr lang="en-US" sz="900" dirty="0">
              <a:latin typeface="Lucida Calligraphy" panose="03010101010101010101" pitchFamily="66" charset="0"/>
            </a:endParaRP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a:extLst>
              <a:ext uri="{FF2B5EF4-FFF2-40B4-BE49-F238E27FC236}">
                <a16:creationId xmlns:a16="http://schemas.microsoft.com/office/drawing/2014/main" id="{F9EF7A6F-7593-0FC4-F5D9-16EAA045480B}"/>
              </a:ext>
            </a:extLst>
          </p:cNvPr>
          <p:cNvPicPr>
            <a:picLocks noChangeAspect="1"/>
          </p:cNvPicPr>
          <p:nvPr/>
        </p:nvPicPr>
        <p:blipFill>
          <a:blip r:embed="rId3"/>
          <a:stretch>
            <a:fillRect/>
          </a:stretch>
        </p:blipFill>
        <p:spPr>
          <a:xfrm>
            <a:off x="6950285" y="2499471"/>
            <a:ext cx="1859058" cy="1859058"/>
          </a:xfrm>
          <a:prstGeom prst="rect">
            <a:avLst/>
          </a:prstGeom>
        </p:spPr>
      </p:pic>
    </p:spTree>
    <p:extLst>
      <p:ext uri="{BB962C8B-B14F-4D97-AF65-F5344CB8AC3E}">
        <p14:creationId xmlns:p14="http://schemas.microsoft.com/office/powerpoint/2010/main" val="40579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5813" y="2743952"/>
            <a:ext cx="6158204" cy="2654573"/>
          </a:xfrm>
          <a:prstGeom prst="rect">
            <a:avLst/>
          </a:prstGeom>
          <a:noFill/>
        </p:spPr>
        <p:txBody>
          <a:bodyPr wrap="square" rtlCol="0">
            <a:spAutoFit/>
          </a:bodyPr>
          <a:lstStyle/>
          <a:p>
            <a:pPr algn="just"/>
            <a:r>
              <a:rPr lang="en-US" sz="1350" dirty="0">
                <a:latin typeface="Lucida Calligraphy" panose="03010101010101010101" pitchFamily="66" charset="0"/>
              </a:rPr>
              <a:t>“Inspired doesn’t do justice to describing my experience with Leadership Central Texas, ignited is more of the term. The past three sessions equipped me with the necessary resources to confidently carry with me in my leadership journey throughout Central Texas. Understanding the importance of the roles and benefits of each organization has ignited me to continue to pursue my Doctor of Public Health and a higher-level position within my region so that I can also be a greater resource to our future leaders.”</a:t>
            </a:r>
          </a:p>
          <a:p>
            <a:r>
              <a:rPr lang="en-US" sz="1350" dirty="0"/>
              <a:t> </a:t>
            </a:r>
            <a:endParaRPr lang="en-US" sz="1350" dirty="0">
              <a:latin typeface="Lucida Calligraphy" panose="03010101010101010101" pitchFamily="66" charset="0"/>
            </a:endParaRPr>
          </a:p>
          <a:p>
            <a:pPr algn="r"/>
            <a:r>
              <a:rPr lang="en-US" sz="1350" dirty="0">
                <a:latin typeface="Lucida Calligraphy" panose="03010101010101010101" pitchFamily="66" charset="0"/>
              </a:rPr>
              <a:t>Erin Hughley</a:t>
            </a:r>
          </a:p>
          <a:p>
            <a:pPr algn="r"/>
            <a:r>
              <a:rPr lang="en-US" sz="900" dirty="0">
                <a:latin typeface="Lucida Calligraphy" panose="03010101010101010101" pitchFamily="66" charset="0"/>
              </a:rPr>
              <a:t>Health Disparities Program Coordinator</a:t>
            </a:r>
          </a:p>
          <a:p>
            <a:pPr algn="r"/>
            <a:r>
              <a:rPr lang="en-US" sz="900" dirty="0">
                <a:latin typeface="Lucida Calligraphy" panose="03010101010101010101" pitchFamily="66" charset="0"/>
              </a:rPr>
              <a:t>Bell County Public Health District</a:t>
            </a:r>
          </a:p>
        </p:txBody>
      </p:sp>
      <p:sp>
        <p:nvSpPr>
          <p:cNvPr id="5" name="Arrow: Chevron 4"/>
          <p:cNvSpPr/>
          <p:nvPr/>
        </p:nvSpPr>
        <p:spPr>
          <a:xfrm rot="16200000">
            <a:off x="1569905" y="1972706"/>
            <a:ext cx="198303" cy="809741"/>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pic>
        <p:nvPicPr>
          <p:cNvPr id="3" name="Picture 2" descr="A picture containing person, blue&#10;&#10;Description automatically generated">
            <a:extLst>
              <a:ext uri="{FF2B5EF4-FFF2-40B4-BE49-F238E27FC236}">
                <a16:creationId xmlns:a16="http://schemas.microsoft.com/office/drawing/2014/main" id="{6C40C835-A291-05E9-812E-FF83A938C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990" y="2476728"/>
            <a:ext cx="1791197" cy="2442541"/>
          </a:xfrm>
          <a:prstGeom prst="rect">
            <a:avLst/>
          </a:prstGeom>
        </p:spPr>
      </p:pic>
    </p:spTree>
    <p:extLst>
      <p:ext uri="{BB962C8B-B14F-4D97-AF65-F5344CB8AC3E}">
        <p14:creationId xmlns:p14="http://schemas.microsoft.com/office/powerpoint/2010/main" val="112480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Custom 10">
      <a:dk1>
        <a:srgbClr val="A50021"/>
      </a:dk1>
      <a:lt1>
        <a:sysClr val="window" lastClr="FFFFFF"/>
      </a:lt1>
      <a:dk2>
        <a:srgbClr val="A50021"/>
      </a:dk2>
      <a:lt2>
        <a:srgbClr val="FFFFFF"/>
      </a:lt2>
      <a:accent1>
        <a:srgbClr val="002060"/>
      </a:accent1>
      <a:accent2>
        <a:srgbClr val="002060"/>
      </a:accent2>
      <a:accent3>
        <a:srgbClr val="000000"/>
      </a:accent3>
      <a:accent4>
        <a:srgbClr val="000000"/>
      </a:accent4>
      <a:accent5>
        <a:srgbClr val="000000"/>
      </a:accent5>
      <a:accent6>
        <a:srgbClr val="000000"/>
      </a:accent6>
      <a:hlink>
        <a:srgbClr val="000000"/>
      </a:hlink>
      <a:folHlink>
        <a:srgbClr val="00000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4873beb7-5857-4685-be1f-d57550cc96cc"/>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23548</TotalTime>
  <Words>1649</Words>
  <Application>Microsoft Office PowerPoint</Application>
  <PresentationFormat>On-screen Show (4:3)</PresentationFormat>
  <Paragraphs>147</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Euphemia</vt:lpstr>
      <vt:lpstr>Lucida Calligraphy</vt:lpstr>
      <vt:lpstr>Plantagenet Cherokee</vt:lpstr>
      <vt:lpstr>Wingdings</vt:lpstr>
      <vt:lpstr>Academic Literature 16x9</vt:lpstr>
      <vt:lpstr>PowerPoint Presentation</vt:lpstr>
      <vt:lpstr>PowerPoint Presentation</vt:lpstr>
      <vt:lpstr>PowerPoint Presentation</vt:lpstr>
      <vt:lpstr>PowerPoint Presentation</vt:lpstr>
      <vt:lpstr>Guest Presenters and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Participants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Central Texas Graduation</dc:title>
  <dc:creator>Kendra Coufal</dc:creator>
  <cp:lastModifiedBy>Dominic Elizondo</cp:lastModifiedBy>
  <cp:revision>190</cp:revision>
  <cp:lastPrinted>2019-01-03T22:19:22Z</cp:lastPrinted>
  <dcterms:created xsi:type="dcterms:W3CDTF">2017-09-13T13:35:05Z</dcterms:created>
  <dcterms:modified xsi:type="dcterms:W3CDTF">2022-08-31T18:17:12Z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